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71" r:id="rId5"/>
    <p:sldId id="260" r:id="rId6"/>
    <p:sldId id="265" r:id="rId7"/>
    <p:sldId id="269" r:id="rId8"/>
    <p:sldId id="272" r:id="rId9"/>
    <p:sldId id="258" r:id="rId10"/>
    <p:sldId id="268" r:id="rId11"/>
    <p:sldId id="273" r:id="rId12"/>
    <p:sldId id="262" r:id="rId13"/>
    <p:sldId id="261" r:id="rId14"/>
    <p:sldId id="263" r:id="rId15"/>
    <p:sldId id="274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04" y="90"/>
      </p:cViewPr>
      <p:guideLst>
        <p:guide orient="horz" pos="1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image" Target="../media/image11.jpeg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image" Target="../media/image11.jpeg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90FCB-BB1D-4BC2-9DE4-7E5AF377DDE6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3E1C381-75DB-4B05-BEAA-C6E753C5A32B}">
      <dgm:prSet phldrT="[Texto]" custT="1"/>
      <dgm:spPr/>
      <dgm:t>
        <a:bodyPr/>
        <a:lstStyle/>
        <a:p>
          <a:r>
            <a:rPr lang="es-MX" sz="1400" dirty="0"/>
            <a:t>Adquisición de Datos</a:t>
          </a:r>
        </a:p>
      </dgm:t>
    </dgm:pt>
    <dgm:pt modelId="{F3E0962E-5925-4DD0-A226-A49A171FC4D0}" type="parTrans" cxnId="{3CAAD505-D609-4CA2-8AA8-9F6703B2AD7B}">
      <dgm:prSet/>
      <dgm:spPr/>
      <dgm:t>
        <a:bodyPr/>
        <a:lstStyle/>
        <a:p>
          <a:endParaRPr lang="es-MX"/>
        </a:p>
      </dgm:t>
    </dgm:pt>
    <dgm:pt modelId="{C0C861F1-6C08-4BB0-B9DF-E3505137D5A0}" type="sibTrans" cxnId="{3CAAD505-D609-4CA2-8AA8-9F6703B2AD7B}">
      <dgm:prSet/>
      <dgm:spPr/>
      <dgm:t>
        <a:bodyPr/>
        <a:lstStyle/>
        <a:p>
          <a:endParaRPr lang="es-MX"/>
        </a:p>
      </dgm:t>
    </dgm:pt>
    <dgm:pt modelId="{94E1AD85-5679-4DA4-9B5A-81FA8A609281}">
      <dgm:prSet phldrT="[Texto]" custT="1"/>
      <dgm:spPr/>
      <dgm:t>
        <a:bodyPr/>
        <a:lstStyle/>
        <a:p>
          <a:r>
            <a:rPr lang="es-MX" sz="1600" dirty="0"/>
            <a:t>Análisis y limpieza de los datos</a:t>
          </a:r>
        </a:p>
      </dgm:t>
    </dgm:pt>
    <dgm:pt modelId="{2E997AAF-0A55-42F7-8D66-BE2EF9D4103E}" type="parTrans" cxnId="{D7026768-F22A-4008-A003-6C7086007CE9}">
      <dgm:prSet/>
      <dgm:spPr/>
      <dgm:t>
        <a:bodyPr/>
        <a:lstStyle/>
        <a:p>
          <a:endParaRPr lang="es-MX"/>
        </a:p>
      </dgm:t>
    </dgm:pt>
    <dgm:pt modelId="{BCFC4679-6D6E-4C4F-9780-857BD91A2B33}" type="sibTrans" cxnId="{D7026768-F22A-4008-A003-6C7086007CE9}">
      <dgm:prSet/>
      <dgm:spPr/>
      <dgm:t>
        <a:bodyPr/>
        <a:lstStyle/>
        <a:p>
          <a:endParaRPr lang="es-MX"/>
        </a:p>
      </dgm:t>
    </dgm:pt>
    <dgm:pt modelId="{0A701362-FDB8-45DB-A7FA-A23E32ACE3B4}">
      <dgm:prSet phldrT="[Texto]" custT="1"/>
      <dgm:spPr/>
      <dgm:t>
        <a:bodyPr/>
        <a:lstStyle/>
        <a:p>
          <a:r>
            <a:rPr lang="es-MX" sz="1600" dirty="0"/>
            <a:t>Análisis exploratorio de los datos</a:t>
          </a:r>
        </a:p>
      </dgm:t>
    </dgm:pt>
    <dgm:pt modelId="{A0897F17-9ACA-4379-AC9D-DD7066BF5E13}" type="parTrans" cxnId="{46C074D7-0E35-4A20-9763-8BB3968C3968}">
      <dgm:prSet/>
      <dgm:spPr/>
      <dgm:t>
        <a:bodyPr/>
        <a:lstStyle/>
        <a:p>
          <a:endParaRPr lang="es-MX"/>
        </a:p>
      </dgm:t>
    </dgm:pt>
    <dgm:pt modelId="{D65CB781-E917-49FE-8010-9D16640271F1}" type="sibTrans" cxnId="{46C074D7-0E35-4A20-9763-8BB3968C3968}">
      <dgm:prSet/>
      <dgm:spPr/>
      <dgm:t>
        <a:bodyPr/>
        <a:lstStyle/>
        <a:p>
          <a:endParaRPr lang="es-MX"/>
        </a:p>
      </dgm:t>
    </dgm:pt>
    <dgm:pt modelId="{6F2464B9-ADC4-4BE7-912A-94D376A0590E}">
      <dgm:prSet phldrT="[Texto]" custT="1"/>
      <dgm:spPr/>
      <dgm:t>
        <a:bodyPr/>
        <a:lstStyle/>
        <a:p>
          <a:r>
            <a:rPr lang="es-MX" sz="1600" dirty="0"/>
            <a:t>Modelización</a:t>
          </a:r>
        </a:p>
      </dgm:t>
    </dgm:pt>
    <dgm:pt modelId="{407A8FEF-BF63-4CE4-A3FD-AB9BB82466D9}" type="parTrans" cxnId="{B7FF1764-24F3-4608-9FE9-7B0876C451B9}">
      <dgm:prSet/>
      <dgm:spPr/>
      <dgm:t>
        <a:bodyPr/>
        <a:lstStyle/>
        <a:p>
          <a:endParaRPr lang="es-MX"/>
        </a:p>
      </dgm:t>
    </dgm:pt>
    <dgm:pt modelId="{A1F3CD32-3357-456F-9AC1-A0CE8B1A221C}" type="sibTrans" cxnId="{B7FF1764-24F3-4608-9FE9-7B0876C451B9}">
      <dgm:prSet/>
      <dgm:spPr/>
      <dgm:t>
        <a:bodyPr/>
        <a:lstStyle/>
        <a:p>
          <a:endParaRPr lang="es-MX"/>
        </a:p>
      </dgm:t>
    </dgm:pt>
    <dgm:pt modelId="{AA729B3A-B6CF-4FFE-8C8C-840425496DCE}">
      <dgm:prSet phldrT="[Texto]" custT="1"/>
      <dgm:spPr/>
      <dgm:t>
        <a:bodyPr/>
        <a:lstStyle/>
        <a:p>
          <a:r>
            <a:rPr lang="es-MX" sz="1600" dirty="0"/>
            <a:t>Evaluación del Modelo</a:t>
          </a:r>
        </a:p>
      </dgm:t>
    </dgm:pt>
    <dgm:pt modelId="{760BB2E0-A24A-4C5E-B72E-A62EB1D6573A}" type="parTrans" cxnId="{DFFC30BC-B932-46CE-A7EB-32D8A686FB19}">
      <dgm:prSet/>
      <dgm:spPr/>
      <dgm:t>
        <a:bodyPr/>
        <a:lstStyle/>
        <a:p>
          <a:endParaRPr lang="es-MX"/>
        </a:p>
      </dgm:t>
    </dgm:pt>
    <dgm:pt modelId="{577D0D3F-5620-42C5-AD53-38B8EB654479}" type="sibTrans" cxnId="{DFFC30BC-B932-46CE-A7EB-32D8A686FB19}">
      <dgm:prSet/>
      <dgm:spPr/>
      <dgm:t>
        <a:bodyPr/>
        <a:lstStyle/>
        <a:p>
          <a:endParaRPr lang="es-MX"/>
        </a:p>
      </dgm:t>
    </dgm:pt>
    <dgm:pt modelId="{251AA1CB-CC57-4E7C-B84A-5A8C607A38D5}">
      <dgm:prSet phldrT="[Texto]" custT="1"/>
      <dgm:spPr/>
      <dgm:t>
        <a:bodyPr/>
        <a:lstStyle/>
        <a:p>
          <a:r>
            <a:rPr lang="es-MX" sz="1400" dirty="0"/>
            <a:t>Presentación</a:t>
          </a:r>
        </a:p>
      </dgm:t>
    </dgm:pt>
    <dgm:pt modelId="{D80368BE-C314-40C0-854C-592E0D9C02D8}" type="parTrans" cxnId="{8B013CD3-0C71-4529-B9E2-61C0F48341E1}">
      <dgm:prSet/>
      <dgm:spPr/>
      <dgm:t>
        <a:bodyPr/>
        <a:lstStyle/>
        <a:p>
          <a:endParaRPr lang="es-MX"/>
        </a:p>
      </dgm:t>
    </dgm:pt>
    <dgm:pt modelId="{14BABEAE-5492-4DF4-9CC1-3A04BB3C2EDD}" type="sibTrans" cxnId="{8B013CD3-0C71-4529-B9E2-61C0F48341E1}">
      <dgm:prSet/>
      <dgm:spPr/>
      <dgm:t>
        <a:bodyPr/>
        <a:lstStyle/>
        <a:p>
          <a:endParaRPr lang="es-MX"/>
        </a:p>
      </dgm:t>
    </dgm:pt>
    <dgm:pt modelId="{7CC61748-0C42-4565-9FF6-1324BED24EEA}" type="pres">
      <dgm:prSet presAssocID="{81B90FCB-BB1D-4BC2-9DE4-7E5AF377DDE6}" presName="Name0" presStyleCnt="0">
        <dgm:presLayoutVars>
          <dgm:dir/>
          <dgm:resizeHandles val="exact"/>
        </dgm:presLayoutVars>
      </dgm:prSet>
      <dgm:spPr/>
    </dgm:pt>
    <dgm:pt modelId="{BC1E4721-5C0E-469B-8C97-BD3CD07F8597}" type="pres">
      <dgm:prSet presAssocID="{03E1C381-75DB-4B05-BEAA-C6E753C5A32B}" presName="composite" presStyleCnt="0"/>
      <dgm:spPr/>
    </dgm:pt>
    <dgm:pt modelId="{DC429604-3D43-474A-BE27-F8F6DB6C48D9}" type="pres">
      <dgm:prSet presAssocID="{03E1C381-75DB-4B05-BEAA-C6E753C5A32B}" presName="imagSh" presStyleLbl="bgImgPlace1" presStyleIdx="0" presStyleCnt="6" custScaleX="116562" custScaleY="12401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EA84B7EA-9D65-4087-939C-C33A244097DE}" type="pres">
      <dgm:prSet presAssocID="{03E1C381-75DB-4B05-BEAA-C6E753C5A32B}" presName="txNode" presStyleLbl="node1" presStyleIdx="0" presStyleCnt="6" custScaleX="118153" custScaleY="104009">
        <dgm:presLayoutVars>
          <dgm:bulletEnabled val="1"/>
        </dgm:presLayoutVars>
      </dgm:prSet>
      <dgm:spPr/>
    </dgm:pt>
    <dgm:pt modelId="{7F7F27E1-56A1-414F-89E1-AB94C6E4E41A}" type="pres">
      <dgm:prSet presAssocID="{C0C861F1-6C08-4BB0-B9DF-E3505137D5A0}" presName="sibTrans" presStyleLbl="sibTrans2D1" presStyleIdx="0" presStyleCnt="5"/>
      <dgm:spPr/>
    </dgm:pt>
    <dgm:pt modelId="{AAB7405F-E251-4F58-B5D6-5277B88E36A7}" type="pres">
      <dgm:prSet presAssocID="{C0C861F1-6C08-4BB0-B9DF-E3505137D5A0}" presName="connTx" presStyleLbl="sibTrans2D1" presStyleIdx="0" presStyleCnt="5"/>
      <dgm:spPr/>
    </dgm:pt>
    <dgm:pt modelId="{16443A13-B063-40ED-B182-F077B599EB45}" type="pres">
      <dgm:prSet presAssocID="{94E1AD85-5679-4DA4-9B5A-81FA8A609281}" presName="composite" presStyleCnt="0"/>
      <dgm:spPr/>
    </dgm:pt>
    <dgm:pt modelId="{62593CAA-A26D-4EE0-9B90-4BF1FA1E6994}" type="pres">
      <dgm:prSet presAssocID="{94E1AD85-5679-4DA4-9B5A-81FA8A609281}" presName="imagSh" presStyleLbl="bgImgPlace1" presStyleIdx="1" presStyleCnt="6" custScaleX="113442" custScaleY="11372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F50703FC-3AF5-4CE7-AF4C-7D8043F455A4}" type="pres">
      <dgm:prSet presAssocID="{94E1AD85-5679-4DA4-9B5A-81FA8A609281}" presName="txNode" presStyleLbl="node1" presStyleIdx="1" presStyleCnt="6" custScaleX="128171" custScaleY="113189">
        <dgm:presLayoutVars>
          <dgm:bulletEnabled val="1"/>
        </dgm:presLayoutVars>
      </dgm:prSet>
      <dgm:spPr/>
    </dgm:pt>
    <dgm:pt modelId="{20E27228-4A15-4DDB-A9BE-76FC5049B189}" type="pres">
      <dgm:prSet presAssocID="{BCFC4679-6D6E-4C4F-9780-857BD91A2B33}" presName="sibTrans" presStyleLbl="sibTrans2D1" presStyleIdx="1" presStyleCnt="5"/>
      <dgm:spPr/>
    </dgm:pt>
    <dgm:pt modelId="{39E9140C-AF49-44D9-96EE-FC72BBA96B84}" type="pres">
      <dgm:prSet presAssocID="{BCFC4679-6D6E-4C4F-9780-857BD91A2B33}" presName="connTx" presStyleLbl="sibTrans2D1" presStyleIdx="1" presStyleCnt="5"/>
      <dgm:spPr/>
    </dgm:pt>
    <dgm:pt modelId="{9CE793F3-20B4-4021-A978-660DE6CAFC1B}" type="pres">
      <dgm:prSet presAssocID="{0A701362-FDB8-45DB-A7FA-A23E32ACE3B4}" presName="composite" presStyleCnt="0"/>
      <dgm:spPr/>
    </dgm:pt>
    <dgm:pt modelId="{2AA25200-F992-4D8F-A924-C55D19AA9028}" type="pres">
      <dgm:prSet presAssocID="{0A701362-FDB8-45DB-A7FA-A23E32ACE3B4}" presName="imagSh" presStyleLbl="bgImgPlace1" presStyleIdx="2" presStyleCnt="6" custScaleX="114603" custScaleY="12155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C4462D89-710F-452C-8024-52A68EEF5CB7}" type="pres">
      <dgm:prSet presAssocID="{0A701362-FDB8-45DB-A7FA-A23E32ACE3B4}" presName="txNode" presStyleLbl="node1" presStyleIdx="2" presStyleCnt="6" custScaleX="135650" custScaleY="100068">
        <dgm:presLayoutVars>
          <dgm:bulletEnabled val="1"/>
        </dgm:presLayoutVars>
      </dgm:prSet>
      <dgm:spPr/>
    </dgm:pt>
    <dgm:pt modelId="{2F7F8200-BE49-43D7-8009-E056BA6A7017}" type="pres">
      <dgm:prSet presAssocID="{D65CB781-E917-49FE-8010-9D16640271F1}" presName="sibTrans" presStyleLbl="sibTrans2D1" presStyleIdx="2" presStyleCnt="5"/>
      <dgm:spPr/>
    </dgm:pt>
    <dgm:pt modelId="{D0210EEC-5CE3-44B2-9206-903477E24287}" type="pres">
      <dgm:prSet presAssocID="{D65CB781-E917-49FE-8010-9D16640271F1}" presName="connTx" presStyleLbl="sibTrans2D1" presStyleIdx="2" presStyleCnt="5"/>
      <dgm:spPr/>
    </dgm:pt>
    <dgm:pt modelId="{EE9AC75E-6E56-446E-87D4-8D6E9BB94AAF}" type="pres">
      <dgm:prSet presAssocID="{6F2464B9-ADC4-4BE7-912A-94D376A0590E}" presName="composite" presStyleCnt="0"/>
      <dgm:spPr/>
    </dgm:pt>
    <dgm:pt modelId="{0B1D3887-4BBA-4932-8392-01751AA5F2D6}" type="pres">
      <dgm:prSet presAssocID="{6F2464B9-ADC4-4BE7-912A-94D376A0590E}" presName="imagSh" presStyleLbl="b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1000" r="-151000"/>
          </a:stretch>
        </a:blipFill>
      </dgm:spPr>
    </dgm:pt>
    <dgm:pt modelId="{85E28A53-4BBD-44D7-ADE1-F26E810803D6}" type="pres">
      <dgm:prSet presAssocID="{6F2464B9-ADC4-4BE7-912A-94D376A0590E}" presName="txNode" presStyleLbl="node1" presStyleIdx="3" presStyleCnt="6" custScaleX="143949" custScaleY="100797">
        <dgm:presLayoutVars>
          <dgm:bulletEnabled val="1"/>
        </dgm:presLayoutVars>
      </dgm:prSet>
      <dgm:spPr/>
    </dgm:pt>
    <dgm:pt modelId="{6A09ABE3-04B5-46C4-AE50-54926C9B3158}" type="pres">
      <dgm:prSet presAssocID="{A1F3CD32-3357-456F-9AC1-A0CE8B1A221C}" presName="sibTrans" presStyleLbl="sibTrans2D1" presStyleIdx="3" presStyleCnt="5"/>
      <dgm:spPr/>
    </dgm:pt>
    <dgm:pt modelId="{8875CD48-F770-4B10-B09C-369BBB865DBA}" type="pres">
      <dgm:prSet presAssocID="{A1F3CD32-3357-456F-9AC1-A0CE8B1A221C}" presName="connTx" presStyleLbl="sibTrans2D1" presStyleIdx="3" presStyleCnt="5"/>
      <dgm:spPr/>
    </dgm:pt>
    <dgm:pt modelId="{B9E36E31-C098-4B15-9158-03AF5A216AEC}" type="pres">
      <dgm:prSet presAssocID="{AA729B3A-B6CF-4FFE-8C8C-840425496DCE}" presName="composite" presStyleCnt="0"/>
      <dgm:spPr/>
    </dgm:pt>
    <dgm:pt modelId="{881846BB-BF96-46E4-B6C8-5F39841912BE}" type="pres">
      <dgm:prSet presAssocID="{AA729B3A-B6CF-4FFE-8C8C-840425496DCE}" presName="imagSh" presStyleLbl="bgImgPlace1" presStyleIdx="4" presStyleCnt="6" custScaleX="130058" custScaleY="11633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810B2C19-07D0-4714-8B33-54E69D79D79F}" type="pres">
      <dgm:prSet presAssocID="{AA729B3A-B6CF-4FFE-8C8C-840425496DCE}" presName="txNode" presStyleLbl="node1" presStyleIdx="4" presStyleCnt="6" custScaleX="116376" custScaleY="102433">
        <dgm:presLayoutVars>
          <dgm:bulletEnabled val="1"/>
        </dgm:presLayoutVars>
      </dgm:prSet>
      <dgm:spPr/>
    </dgm:pt>
    <dgm:pt modelId="{CE85B3F8-53BD-47C2-8F47-3B1FF84FA710}" type="pres">
      <dgm:prSet presAssocID="{577D0D3F-5620-42C5-AD53-38B8EB654479}" presName="sibTrans" presStyleLbl="sibTrans2D1" presStyleIdx="4" presStyleCnt="5"/>
      <dgm:spPr/>
    </dgm:pt>
    <dgm:pt modelId="{230DC134-D10F-4A55-9BE8-6CBF5DB00335}" type="pres">
      <dgm:prSet presAssocID="{577D0D3F-5620-42C5-AD53-38B8EB654479}" presName="connTx" presStyleLbl="sibTrans2D1" presStyleIdx="4" presStyleCnt="5"/>
      <dgm:spPr/>
    </dgm:pt>
    <dgm:pt modelId="{EF0FFD18-DC2B-48CF-9659-19A2A942E1E8}" type="pres">
      <dgm:prSet presAssocID="{251AA1CB-CC57-4E7C-B84A-5A8C607A38D5}" presName="composite" presStyleCnt="0"/>
      <dgm:spPr/>
    </dgm:pt>
    <dgm:pt modelId="{E746282C-6D7D-4895-BA7F-7235A67832B1}" type="pres">
      <dgm:prSet presAssocID="{251AA1CB-CC57-4E7C-B84A-5A8C607A38D5}" presName="imagSh" presStyleLbl="bgImgPlace1" presStyleIdx="5" presStyleCnt="6" custScaleX="122952" custScaleY="12628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F3E9C86A-B6C9-404E-9248-C147BE354C38}" type="pres">
      <dgm:prSet presAssocID="{251AA1CB-CC57-4E7C-B84A-5A8C607A38D5}" presName="txNode" presStyleLbl="node1" presStyleIdx="5" presStyleCnt="6" custScaleX="123694">
        <dgm:presLayoutVars>
          <dgm:bulletEnabled val="1"/>
        </dgm:presLayoutVars>
      </dgm:prSet>
      <dgm:spPr/>
    </dgm:pt>
  </dgm:ptLst>
  <dgm:cxnLst>
    <dgm:cxn modelId="{3CAAD505-D609-4CA2-8AA8-9F6703B2AD7B}" srcId="{81B90FCB-BB1D-4BC2-9DE4-7E5AF377DDE6}" destId="{03E1C381-75DB-4B05-BEAA-C6E753C5A32B}" srcOrd="0" destOrd="0" parTransId="{F3E0962E-5925-4DD0-A226-A49A171FC4D0}" sibTransId="{C0C861F1-6C08-4BB0-B9DF-E3505137D5A0}"/>
    <dgm:cxn modelId="{ED61CE1F-DD1D-45CD-B071-E24EEB1E6D2B}" type="presOf" srcId="{D65CB781-E917-49FE-8010-9D16640271F1}" destId="{D0210EEC-5CE3-44B2-9206-903477E24287}" srcOrd="1" destOrd="0" presId="urn:microsoft.com/office/officeart/2005/8/layout/hProcess10"/>
    <dgm:cxn modelId="{407E1529-273B-412A-A7E6-A2D0549F724E}" type="presOf" srcId="{251AA1CB-CC57-4E7C-B84A-5A8C607A38D5}" destId="{F3E9C86A-B6C9-404E-9248-C147BE354C38}" srcOrd="0" destOrd="0" presId="urn:microsoft.com/office/officeart/2005/8/layout/hProcess10"/>
    <dgm:cxn modelId="{FC4B2330-1473-42E7-8E38-86F9A30A558E}" type="presOf" srcId="{BCFC4679-6D6E-4C4F-9780-857BD91A2B33}" destId="{20E27228-4A15-4DDB-A9BE-76FC5049B189}" srcOrd="0" destOrd="0" presId="urn:microsoft.com/office/officeart/2005/8/layout/hProcess10"/>
    <dgm:cxn modelId="{B7FF1764-24F3-4608-9FE9-7B0876C451B9}" srcId="{81B90FCB-BB1D-4BC2-9DE4-7E5AF377DDE6}" destId="{6F2464B9-ADC4-4BE7-912A-94D376A0590E}" srcOrd="3" destOrd="0" parTransId="{407A8FEF-BF63-4CE4-A3FD-AB9BB82466D9}" sibTransId="{A1F3CD32-3357-456F-9AC1-A0CE8B1A221C}"/>
    <dgm:cxn modelId="{D7026768-F22A-4008-A003-6C7086007CE9}" srcId="{81B90FCB-BB1D-4BC2-9DE4-7E5AF377DDE6}" destId="{94E1AD85-5679-4DA4-9B5A-81FA8A609281}" srcOrd="1" destOrd="0" parTransId="{2E997AAF-0A55-42F7-8D66-BE2EF9D4103E}" sibTransId="{BCFC4679-6D6E-4C4F-9780-857BD91A2B33}"/>
    <dgm:cxn modelId="{BB02794F-68B8-4CD4-9AD9-B8C1428FD061}" type="presOf" srcId="{6F2464B9-ADC4-4BE7-912A-94D376A0590E}" destId="{85E28A53-4BBD-44D7-ADE1-F26E810803D6}" srcOrd="0" destOrd="0" presId="urn:microsoft.com/office/officeart/2005/8/layout/hProcess10"/>
    <dgm:cxn modelId="{D37C0370-CE51-4C9B-824F-301FC772F5E2}" type="presOf" srcId="{577D0D3F-5620-42C5-AD53-38B8EB654479}" destId="{230DC134-D10F-4A55-9BE8-6CBF5DB00335}" srcOrd="1" destOrd="0" presId="urn:microsoft.com/office/officeart/2005/8/layout/hProcess10"/>
    <dgm:cxn modelId="{3E002C71-D9A4-45C8-AC05-C1E33AF89956}" type="presOf" srcId="{C0C861F1-6C08-4BB0-B9DF-E3505137D5A0}" destId="{7F7F27E1-56A1-414F-89E1-AB94C6E4E41A}" srcOrd="0" destOrd="0" presId="urn:microsoft.com/office/officeart/2005/8/layout/hProcess10"/>
    <dgm:cxn modelId="{BAB08552-8B3C-4790-AFAD-D4CAC3B8CB82}" type="presOf" srcId="{C0C861F1-6C08-4BB0-B9DF-E3505137D5A0}" destId="{AAB7405F-E251-4F58-B5D6-5277B88E36A7}" srcOrd="1" destOrd="0" presId="urn:microsoft.com/office/officeart/2005/8/layout/hProcess10"/>
    <dgm:cxn modelId="{34A01B75-26C8-42A6-8871-A06DFB82D320}" type="presOf" srcId="{AA729B3A-B6CF-4FFE-8C8C-840425496DCE}" destId="{810B2C19-07D0-4714-8B33-54E69D79D79F}" srcOrd="0" destOrd="0" presId="urn:microsoft.com/office/officeart/2005/8/layout/hProcess10"/>
    <dgm:cxn modelId="{8FA7CC80-125A-4B0A-A29F-C286BD29EF1F}" type="presOf" srcId="{D65CB781-E917-49FE-8010-9D16640271F1}" destId="{2F7F8200-BE49-43D7-8009-E056BA6A7017}" srcOrd="0" destOrd="0" presId="urn:microsoft.com/office/officeart/2005/8/layout/hProcess10"/>
    <dgm:cxn modelId="{CF0C2787-5D5C-4D9D-A4C5-443C7CF56786}" type="presOf" srcId="{577D0D3F-5620-42C5-AD53-38B8EB654479}" destId="{CE85B3F8-53BD-47C2-8F47-3B1FF84FA710}" srcOrd="0" destOrd="0" presId="urn:microsoft.com/office/officeart/2005/8/layout/hProcess10"/>
    <dgm:cxn modelId="{CECDABA9-5E99-49B3-89D2-ACE893C9E207}" type="presOf" srcId="{A1F3CD32-3357-456F-9AC1-A0CE8B1A221C}" destId="{8875CD48-F770-4B10-B09C-369BBB865DBA}" srcOrd="1" destOrd="0" presId="urn:microsoft.com/office/officeart/2005/8/layout/hProcess10"/>
    <dgm:cxn modelId="{0A7373B8-0205-4575-90F4-B7E076E0C197}" type="presOf" srcId="{03E1C381-75DB-4B05-BEAA-C6E753C5A32B}" destId="{EA84B7EA-9D65-4087-939C-C33A244097DE}" srcOrd="0" destOrd="0" presId="urn:microsoft.com/office/officeart/2005/8/layout/hProcess10"/>
    <dgm:cxn modelId="{DFFC30BC-B932-46CE-A7EB-32D8A686FB19}" srcId="{81B90FCB-BB1D-4BC2-9DE4-7E5AF377DDE6}" destId="{AA729B3A-B6CF-4FFE-8C8C-840425496DCE}" srcOrd="4" destOrd="0" parTransId="{760BB2E0-A24A-4C5E-B72E-A62EB1D6573A}" sibTransId="{577D0D3F-5620-42C5-AD53-38B8EB654479}"/>
    <dgm:cxn modelId="{E7FF64CA-109A-4340-829D-5B2185814922}" type="presOf" srcId="{0A701362-FDB8-45DB-A7FA-A23E32ACE3B4}" destId="{C4462D89-710F-452C-8024-52A68EEF5CB7}" srcOrd="0" destOrd="0" presId="urn:microsoft.com/office/officeart/2005/8/layout/hProcess10"/>
    <dgm:cxn modelId="{BE459CD2-1832-4719-B808-12FE8870ABD9}" type="presOf" srcId="{94E1AD85-5679-4DA4-9B5A-81FA8A609281}" destId="{F50703FC-3AF5-4CE7-AF4C-7D8043F455A4}" srcOrd="0" destOrd="0" presId="urn:microsoft.com/office/officeart/2005/8/layout/hProcess10"/>
    <dgm:cxn modelId="{8B013CD3-0C71-4529-B9E2-61C0F48341E1}" srcId="{81B90FCB-BB1D-4BC2-9DE4-7E5AF377DDE6}" destId="{251AA1CB-CC57-4E7C-B84A-5A8C607A38D5}" srcOrd="5" destOrd="0" parTransId="{D80368BE-C314-40C0-854C-592E0D9C02D8}" sibTransId="{14BABEAE-5492-4DF4-9CC1-3A04BB3C2EDD}"/>
    <dgm:cxn modelId="{5108ECD6-8458-41AA-9DBB-EA3317AEC0E5}" type="presOf" srcId="{81B90FCB-BB1D-4BC2-9DE4-7E5AF377DDE6}" destId="{7CC61748-0C42-4565-9FF6-1324BED24EEA}" srcOrd="0" destOrd="0" presId="urn:microsoft.com/office/officeart/2005/8/layout/hProcess10"/>
    <dgm:cxn modelId="{46C074D7-0E35-4A20-9763-8BB3968C3968}" srcId="{81B90FCB-BB1D-4BC2-9DE4-7E5AF377DDE6}" destId="{0A701362-FDB8-45DB-A7FA-A23E32ACE3B4}" srcOrd="2" destOrd="0" parTransId="{A0897F17-9ACA-4379-AC9D-DD7066BF5E13}" sibTransId="{D65CB781-E917-49FE-8010-9D16640271F1}"/>
    <dgm:cxn modelId="{B337F2E0-12EF-46CF-9846-91E0002199B2}" type="presOf" srcId="{A1F3CD32-3357-456F-9AC1-A0CE8B1A221C}" destId="{6A09ABE3-04B5-46C4-AE50-54926C9B3158}" srcOrd="0" destOrd="0" presId="urn:microsoft.com/office/officeart/2005/8/layout/hProcess10"/>
    <dgm:cxn modelId="{C62716FF-5454-4EC3-BFB0-0D158C47AFE3}" type="presOf" srcId="{BCFC4679-6D6E-4C4F-9780-857BD91A2B33}" destId="{39E9140C-AF49-44D9-96EE-FC72BBA96B84}" srcOrd="1" destOrd="0" presId="urn:microsoft.com/office/officeart/2005/8/layout/hProcess10"/>
    <dgm:cxn modelId="{958C9627-8DB7-43DD-99E7-7680F37A64E0}" type="presParOf" srcId="{7CC61748-0C42-4565-9FF6-1324BED24EEA}" destId="{BC1E4721-5C0E-469B-8C97-BD3CD07F8597}" srcOrd="0" destOrd="0" presId="urn:microsoft.com/office/officeart/2005/8/layout/hProcess10"/>
    <dgm:cxn modelId="{269B5534-AD11-4CF5-8FCC-99EB43323494}" type="presParOf" srcId="{BC1E4721-5C0E-469B-8C97-BD3CD07F8597}" destId="{DC429604-3D43-474A-BE27-F8F6DB6C48D9}" srcOrd="0" destOrd="0" presId="urn:microsoft.com/office/officeart/2005/8/layout/hProcess10"/>
    <dgm:cxn modelId="{B81CD17F-12FE-44ED-8825-7392D57079CF}" type="presParOf" srcId="{BC1E4721-5C0E-469B-8C97-BD3CD07F8597}" destId="{EA84B7EA-9D65-4087-939C-C33A244097DE}" srcOrd="1" destOrd="0" presId="urn:microsoft.com/office/officeart/2005/8/layout/hProcess10"/>
    <dgm:cxn modelId="{026C38DF-2B4F-476B-9DC8-06BA8708B230}" type="presParOf" srcId="{7CC61748-0C42-4565-9FF6-1324BED24EEA}" destId="{7F7F27E1-56A1-414F-89E1-AB94C6E4E41A}" srcOrd="1" destOrd="0" presId="urn:microsoft.com/office/officeart/2005/8/layout/hProcess10"/>
    <dgm:cxn modelId="{E3A23185-0EE3-405C-BEE4-055B4F85F492}" type="presParOf" srcId="{7F7F27E1-56A1-414F-89E1-AB94C6E4E41A}" destId="{AAB7405F-E251-4F58-B5D6-5277B88E36A7}" srcOrd="0" destOrd="0" presId="urn:microsoft.com/office/officeart/2005/8/layout/hProcess10"/>
    <dgm:cxn modelId="{EEE7EA7E-1908-402A-9CDE-07AC16536DDA}" type="presParOf" srcId="{7CC61748-0C42-4565-9FF6-1324BED24EEA}" destId="{16443A13-B063-40ED-B182-F077B599EB45}" srcOrd="2" destOrd="0" presId="urn:microsoft.com/office/officeart/2005/8/layout/hProcess10"/>
    <dgm:cxn modelId="{4BCF88E7-A392-4B51-A942-10D0301EC332}" type="presParOf" srcId="{16443A13-B063-40ED-B182-F077B599EB45}" destId="{62593CAA-A26D-4EE0-9B90-4BF1FA1E6994}" srcOrd="0" destOrd="0" presId="urn:microsoft.com/office/officeart/2005/8/layout/hProcess10"/>
    <dgm:cxn modelId="{D333DF50-20F4-43D6-9C7A-5CAC0F8D2252}" type="presParOf" srcId="{16443A13-B063-40ED-B182-F077B599EB45}" destId="{F50703FC-3AF5-4CE7-AF4C-7D8043F455A4}" srcOrd="1" destOrd="0" presId="urn:microsoft.com/office/officeart/2005/8/layout/hProcess10"/>
    <dgm:cxn modelId="{803F0153-95DE-493D-B62D-0FB4AD28E159}" type="presParOf" srcId="{7CC61748-0C42-4565-9FF6-1324BED24EEA}" destId="{20E27228-4A15-4DDB-A9BE-76FC5049B189}" srcOrd="3" destOrd="0" presId="urn:microsoft.com/office/officeart/2005/8/layout/hProcess10"/>
    <dgm:cxn modelId="{05F17827-3C22-4670-BB44-CBF0FA79AA1A}" type="presParOf" srcId="{20E27228-4A15-4DDB-A9BE-76FC5049B189}" destId="{39E9140C-AF49-44D9-96EE-FC72BBA96B84}" srcOrd="0" destOrd="0" presId="urn:microsoft.com/office/officeart/2005/8/layout/hProcess10"/>
    <dgm:cxn modelId="{69B3D2C2-0863-4F49-86A2-DEA0B2961D7F}" type="presParOf" srcId="{7CC61748-0C42-4565-9FF6-1324BED24EEA}" destId="{9CE793F3-20B4-4021-A978-660DE6CAFC1B}" srcOrd="4" destOrd="0" presId="urn:microsoft.com/office/officeart/2005/8/layout/hProcess10"/>
    <dgm:cxn modelId="{45F04E04-55D0-4343-AE42-D39B1F308019}" type="presParOf" srcId="{9CE793F3-20B4-4021-A978-660DE6CAFC1B}" destId="{2AA25200-F992-4D8F-A924-C55D19AA9028}" srcOrd="0" destOrd="0" presId="urn:microsoft.com/office/officeart/2005/8/layout/hProcess10"/>
    <dgm:cxn modelId="{91AC7151-1AA9-4264-9D54-45AFAEA62F75}" type="presParOf" srcId="{9CE793F3-20B4-4021-A978-660DE6CAFC1B}" destId="{C4462D89-710F-452C-8024-52A68EEF5CB7}" srcOrd="1" destOrd="0" presId="urn:microsoft.com/office/officeart/2005/8/layout/hProcess10"/>
    <dgm:cxn modelId="{5066E89C-A71D-4EB1-89CF-D56E80A3FE3E}" type="presParOf" srcId="{7CC61748-0C42-4565-9FF6-1324BED24EEA}" destId="{2F7F8200-BE49-43D7-8009-E056BA6A7017}" srcOrd="5" destOrd="0" presId="urn:microsoft.com/office/officeart/2005/8/layout/hProcess10"/>
    <dgm:cxn modelId="{1BEA08A7-2DA5-4E6B-9838-8F5A94902163}" type="presParOf" srcId="{2F7F8200-BE49-43D7-8009-E056BA6A7017}" destId="{D0210EEC-5CE3-44B2-9206-903477E24287}" srcOrd="0" destOrd="0" presId="urn:microsoft.com/office/officeart/2005/8/layout/hProcess10"/>
    <dgm:cxn modelId="{BD6F57CB-BC3A-4B32-8642-26982032D14B}" type="presParOf" srcId="{7CC61748-0C42-4565-9FF6-1324BED24EEA}" destId="{EE9AC75E-6E56-446E-87D4-8D6E9BB94AAF}" srcOrd="6" destOrd="0" presId="urn:microsoft.com/office/officeart/2005/8/layout/hProcess10"/>
    <dgm:cxn modelId="{FBB543EE-9A1F-4650-AB2B-4D83D11A1651}" type="presParOf" srcId="{EE9AC75E-6E56-446E-87D4-8D6E9BB94AAF}" destId="{0B1D3887-4BBA-4932-8392-01751AA5F2D6}" srcOrd="0" destOrd="0" presId="urn:microsoft.com/office/officeart/2005/8/layout/hProcess10"/>
    <dgm:cxn modelId="{44FE80F5-C1B2-48AE-B538-A7ADDE2F60A8}" type="presParOf" srcId="{EE9AC75E-6E56-446E-87D4-8D6E9BB94AAF}" destId="{85E28A53-4BBD-44D7-ADE1-F26E810803D6}" srcOrd="1" destOrd="0" presId="urn:microsoft.com/office/officeart/2005/8/layout/hProcess10"/>
    <dgm:cxn modelId="{7A9B4024-77D3-4CED-9D97-A095B8EFD5A8}" type="presParOf" srcId="{7CC61748-0C42-4565-9FF6-1324BED24EEA}" destId="{6A09ABE3-04B5-46C4-AE50-54926C9B3158}" srcOrd="7" destOrd="0" presId="urn:microsoft.com/office/officeart/2005/8/layout/hProcess10"/>
    <dgm:cxn modelId="{1281FA8B-4366-4F54-B4F8-6E05D8A6D4D8}" type="presParOf" srcId="{6A09ABE3-04B5-46C4-AE50-54926C9B3158}" destId="{8875CD48-F770-4B10-B09C-369BBB865DBA}" srcOrd="0" destOrd="0" presId="urn:microsoft.com/office/officeart/2005/8/layout/hProcess10"/>
    <dgm:cxn modelId="{C1EA793F-542B-48A2-A8D9-2FBDB050A80E}" type="presParOf" srcId="{7CC61748-0C42-4565-9FF6-1324BED24EEA}" destId="{B9E36E31-C098-4B15-9158-03AF5A216AEC}" srcOrd="8" destOrd="0" presId="urn:microsoft.com/office/officeart/2005/8/layout/hProcess10"/>
    <dgm:cxn modelId="{5E3267DA-2747-4BC5-AD4B-6E914C3B946E}" type="presParOf" srcId="{B9E36E31-C098-4B15-9158-03AF5A216AEC}" destId="{881846BB-BF96-46E4-B6C8-5F39841912BE}" srcOrd="0" destOrd="0" presId="urn:microsoft.com/office/officeart/2005/8/layout/hProcess10"/>
    <dgm:cxn modelId="{2286A6A3-2A14-411D-8E07-ECD1BD668BDB}" type="presParOf" srcId="{B9E36E31-C098-4B15-9158-03AF5A216AEC}" destId="{810B2C19-07D0-4714-8B33-54E69D79D79F}" srcOrd="1" destOrd="0" presId="urn:microsoft.com/office/officeart/2005/8/layout/hProcess10"/>
    <dgm:cxn modelId="{8C4802A5-BE71-447A-9C90-95A764744980}" type="presParOf" srcId="{7CC61748-0C42-4565-9FF6-1324BED24EEA}" destId="{CE85B3F8-53BD-47C2-8F47-3B1FF84FA710}" srcOrd="9" destOrd="0" presId="urn:microsoft.com/office/officeart/2005/8/layout/hProcess10"/>
    <dgm:cxn modelId="{9FF0C0CC-948B-48F0-B4BB-D81A07309528}" type="presParOf" srcId="{CE85B3F8-53BD-47C2-8F47-3B1FF84FA710}" destId="{230DC134-D10F-4A55-9BE8-6CBF5DB00335}" srcOrd="0" destOrd="0" presId="urn:microsoft.com/office/officeart/2005/8/layout/hProcess10"/>
    <dgm:cxn modelId="{CAABC850-894C-4A7F-A40A-067217CC35A6}" type="presParOf" srcId="{7CC61748-0C42-4565-9FF6-1324BED24EEA}" destId="{EF0FFD18-DC2B-48CF-9659-19A2A942E1E8}" srcOrd="10" destOrd="0" presId="urn:microsoft.com/office/officeart/2005/8/layout/hProcess10"/>
    <dgm:cxn modelId="{569150A6-F920-441A-8BC0-B556E3310022}" type="presParOf" srcId="{EF0FFD18-DC2B-48CF-9659-19A2A942E1E8}" destId="{E746282C-6D7D-4895-BA7F-7235A67832B1}" srcOrd="0" destOrd="0" presId="urn:microsoft.com/office/officeart/2005/8/layout/hProcess10"/>
    <dgm:cxn modelId="{FC25AF33-BBDE-4F54-BCA5-AF9D349B3893}" type="presParOf" srcId="{EF0FFD18-DC2B-48CF-9659-19A2A942E1E8}" destId="{F3E9C86A-B6C9-404E-9248-C147BE354C38}" srcOrd="1" destOrd="0" presId="urn:microsoft.com/office/officeart/2005/8/layout/hProcess10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29604-3D43-474A-BE27-F8F6DB6C48D9}">
      <dsp:nvSpPr>
        <dsp:cNvPr id="0" name=""/>
        <dsp:cNvSpPr/>
      </dsp:nvSpPr>
      <dsp:spPr>
        <a:xfrm>
          <a:off x="4238" y="2437954"/>
          <a:ext cx="1178304" cy="1253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4B7EA-9D65-4087-939C-C33A244097DE}">
      <dsp:nvSpPr>
        <dsp:cNvPr id="0" name=""/>
        <dsp:cNvSpPr/>
      </dsp:nvSpPr>
      <dsp:spPr>
        <a:xfrm>
          <a:off x="160759" y="3145612"/>
          <a:ext cx="1194387" cy="1051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Adquisición de Datos</a:t>
          </a:r>
        </a:p>
      </dsp:txBody>
      <dsp:txXfrm>
        <a:off x="191554" y="3176407"/>
        <a:ext cx="1132797" cy="989818"/>
      </dsp:txXfrm>
    </dsp:sp>
    <dsp:sp modelId="{7F7F27E1-56A1-414F-89E1-AB94C6E4E41A}">
      <dsp:nvSpPr>
        <dsp:cNvPr id="0" name=""/>
        <dsp:cNvSpPr/>
      </dsp:nvSpPr>
      <dsp:spPr>
        <a:xfrm rot="21502075">
          <a:off x="1380036" y="2918108"/>
          <a:ext cx="197612" cy="242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1380048" y="2967532"/>
        <a:ext cx="138328" cy="145740"/>
      </dsp:txXfrm>
    </dsp:sp>
    <dsp:sp modelId="{62593CAA-A26D-4EE0-9B90-4BF1FA1E6994}">
      <dsp:nvSpPr>
        <dsp:cNvPr id="0" name=""/>
        <dsp:cNvSpPr/>
      </dsp:nvSpPr>
      <dsp:spPr>
        <a:xfrm>
          <a:off x="1746923" y="2440759"/>
          <a:ext cx="1146765" cy="11496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703FC-3AF5-4CE7-AF4C-7D8043F455A4}">
      <dsp:nvSpPr>
        <dsp:cNvPr id="0" name=""/>
        <dsp:cNvSpPr/>
      </dsp:nvSpPr>
      <dsp:spPr>
        <a:xfrm>
          <a:off x="1837039" y="3050008"/>
          <a:ext cx="1295658" cy="1144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Análisis y limpieza de los datos</a:t>
          </a:r>
        </a:p>
      </dsp:txBody>
      <dsp:txXfrm>
        <a:off x="1870552" y="3083521"/>
        <a:ext cx="1228632" cy="1077181"/>
      </dsp:txXfrm>
    </dsp:sp>
    <dsp:sp modelId="{20E27228-4A15-4DDB-A9BE-76FC5049B189}">
      <dsp:nvSpPr>
        <dsp:cNvPr id="0" name=""/>
        <dsp:cNvSpPr/>
      </dsp:nvSpPr>
      <dsp:spPr>
        <a:xfrm rot="102013">
          <a:off x="3114414" y="2920982"/>
          <a:ext cx="220871" cy="242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3114429" y="2968579"/>
        <a:ext cx="154610" cy="145740"/>
      </dsp:txXfrm>
    </dsp:sp>
    <dsp:sp modelId="{2AA25200-F992-4D8F-A924-C55D19AA9028}">
      <dsp:nvSpPr>
        <dsp:cNvPr id="0" name=""/>
        <dsp:cNvSpPr/>
      </dsp:nvSpPr>
      <dsp:spPr>
        <a:xfrm>
          <a:off x="3524472" y="2454141"/>
          <a:ext cx="1158501" cy="122875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62D89-710F-452C-8024-52A68EEF5CB7}">
      <dsp:nvSpPr>
        <dsp:cNvPr id="0" name=""/>
        <dsp:cNvSpPr/>
      </dsp:nvSpPr>
      <dsp:spPr>
        <a:xfrm>
          <a:off x="3582654" y="3169264"/>
          <a:ext cx="1371261" cy="10115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Análisis exploratorio de los datos</a:t>
          </a:r>
        </a:p>
      </dsp:txBody>
      <dsp:txXfrm>
        <a:off x="3612282" y="3198892"/>
        <a:ext cx="1312005" cy="952313"/>
      </dsp:txXfrm>
    </dsp:sp>
    <dsp:sp modelId="{2F7F8200-BE49-43D7-8009-E056BA6A7017}">
      <dsp:nvSpPr>
        <dsp:cNvPr id="0" name=""/>
        <dsp:cNvSpPr/>
      </dsp:nvSpPr>
      <dsp:spPr>
        <a:xfrm rot="21492785">
          <a:off x="4935015" y="2917201"/>
          <a:ext cx="252224" cy="242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4935033" y="2966917"/>
        <a:ext cx="179354" cy="145740"/>
      </dsp:txXfrm>
    </dsp:sp>
    <dsp:sp modelId="{0B1D3887-4BBA-4932-8392-01751AA5F2D6}">
      <dsp:nvSpPr>
        <dsp:cNvPr id="0" name=""/>
        <dsp:cNvSpPr/>
      </dsp:nvSpPr>
      <dsp:spPr>
        <a:xfrm>
          <a:off x="5403266" y="2506767"/>
          <a:ext cx="1010882" cy="10108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1000" r="-15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28A53-4BBD-44D7-ADE1-F26E810803D6}">
      <dsp:nvSpPr>
        <dsp:cNvPr id="0" name=""/>
        <dsp:cNvSpPr/>
      </dsp:nvSpPr>
      <dsp:spPr>
        <a:xfrm>
          <a:off x="5345692" y="3109268"/>
          <a:ext cx="1455155" cy="1018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Modelización</a:t>
          </a:r>
        </a:p>
      </dsp:txBody>
      <dsp:txXfrm>
        <a:off x="5375536" y="3139112"/>
        <a:ext cx="1395467" cy="959251"/>
      </dsp:txXfrm>
    </dsp:sp>
    <dsp:sp modelId="{6A09ABE3-04B5-46C4-AE50-54926C9B3158}">
      <dsp:nvSpPr>
        <dsp:cNvPr id="0" name=""/>
        <dsp:cNvSpPr/>
      </dsp:nvSpPr>
      <dsp:spPr>
        <a:xfrm rot="65770">
          <a:off x="6686590" y="2908249"/>
          <a:ext cx="272515" cy="242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6686597" y="2956132"/>
        <a:ext cx="199645" cy="145740"/>
      </dsp:txXfrm>
    </dsp:sp>
    <dsp:sp modelId="{881846BB-BF96-46E4-B6C8-5F39841912BE}">
      <dsp:nvSpPr>
        <dsp:cNvPr id="0" name=""/>
        <dsp:cNvSpPr/>
      </dsp:nvSpPr>
      <dsp:spPr>
        <a:xfrm>
          <a:off x="7192623" y="2461354"/>
          <a:ext cx="1314733" cy="117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B2C19-07D0-4714-8B33-54E69D79D79F}">
      <dsp:nvSpPr>
        <dsp:cNvPr id="0" name=""/>
        <dsp:cNvSpPr/>
      </dsp:nvSpPr>
      <dsp:spPr>
        <a:xfrm>
          <a:off x="7426340" y="3138144"/>
          <a:ext cx="1176424" cy="1035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Evaluación del Modelo</a:t>
          </a:r>
        </a:p>
      </dsp:txBody>
      <dsp:txXfrm>
        <a:off x="7456668" y="3168472"/>
        <a:ext cx="1115768" cy="974821"/>
      </dsp:txXfrm>
    </dsp:sp>
    <dsp:sp modelId="{CE85B3F8-53BD-47C2-8F47-3B1FF84FA710}">
      <dsp:nvSpPr>
        <dsp:cNvPr id="0" name=""/>
        <dsp:cNvSpPr/>
      </dsp:nvSpPr>
      <dsp:spPr>
        <a:xfrm rot="60893">
          <a:off x="8677857" y="2944079"/>
          <a:ext cx="170540" cy="242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8677861" y="2992206"/>
        <a:ext cx="119378" cy="145740"/>
      </dsp:txXfrm>
    </dsp:sp>
    <dsp:sp modelId="{E746282C-6D7D-4895-BA7F-7235A67832B1}">
      <dsp:nvSpPr>
        <dsp:cNvPr id="0" name=""/>
        <dsp:cNvSpPr/>
      </dsp:nvSpPr>
      <dsp:spPr>
        <a:xfrm>
          <a:off x="8994540" y="2442367"/>
          <a:ext cx="1242900" cy="12765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9C86A-B6C9-404E-9248-C147BE354C38}">
      <dsp:nvSpPr>
        <dsp:cNvPr id="0" name=""/>
        <dsp:cNvSpPr/>
      </dsp:nvSpPr>
      <dsp:spPr>
        <a:xfrm>
          <a:off x="9155352" y="3181726"/>
          <a:ext cx="1250400" cy="1010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Presentación</a:t>
          </a:r>
        </a:p>
      </dsp:txBody>
      <dsp:txXfrm>
        <a:off x="9184960" y="3211334"/>
        <a:ext cx="1191184" cy="951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ajeronimo@prodigy.net.mx" TargetMode="External"/><Relationship Id="rId7" Type="http://schemas.openxmlformats.org/officeDocument/2006/relationships/image" Target="../media/image40.png"/><Relationship Id="rId2" Type="http://schemas.openxmlformats.org/officeDocument/2006/relationships/hyperlink" Target="mailto:ajeronimo@seisgradosdata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facebook.com/seisgradosda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ikipedia.org/wiki/Data_mining#Process" TargetMode="External"/><Relationship Id="rId5" Type="http://schemas.openxmlformats.org/officeDocument/2006/relationships/hyperlink" Target="https://wikipedia.org/wiki/Cross_Industry_Standard_Process_for_Data_Mining" TargetMode="Externa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es.wikipedia.org/wiki/Gl%C3%A4serne_Manufaktu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nance.yahoo.com/looku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98685-EEAA-450A-9D48-2A21E68A04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4800" dirty="0"/>
              <a:t>Big Data: una Ruta para el Análisis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088096-1B5F-4FC0-B074-6D37FE66FCD1}"/>
              </a:ext>
            </a:extLst>
          </p:cNvPr>
          <p:cNvSpPr txBox="1"/>
          <p:nvPr/>
        </p:nvSpPr>
        <p:spPr>
          <a:xfrm>
            <a:off x="8652681" y="5609230"/>
            <a:ext cx="298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Armando Jerónimo Cano</a:t>
            </a:r>
          </a:p>
          <a:p>
            <a:r>
              <a:rPr lang="es-MX" dirty="0"/>
              <a:t>Diciembre de 2020</a:t>
            </a:r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DEAFCA1-8B40-4DD8-B58C-245B7B50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27" y="2815735"/>
            <a:ext cx="3322137" cy="1128607"/>
          </a:xfrm>
          <a:prstGeom prst="rect">
            <a:avLst/>
          </a:prstGeo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43EDB133-807D-41AC-9248-C14D8CA16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426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33E40-4B10-4A0D-BD11-06BEB441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Análisis Exploratorio de datos </a:t>
            </a:r>
            <a:r>
              <a:rPr lang="es-MX" dirty="0"/>
              <a:t>(EDA)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0B23E3-CE80-4A05-BB6F-DDF336BD2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46" y="3103762"/>
            <a:ext cx="4649042" cy="3420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1DFC34-52CF-4FBA-949A-FB26CBAE1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44" y="3101838"/>
            <a:ext cx="5436188" cy="34204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BB1119-0D66-47F6-90F0-6A4A09F42DB6}"/>
              </a:ext>
            </a:extLst>
          </p:cNvPr>
          <p:cNvSpPr txBox="1"/>
          <p:nvPr/>
        </p:nvSpPr>
        <p:spPr>
          <a:xfrm>
            <a:off x="4839286" y="6555545"/>
            <a:ext cx="6493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err="1"/>
              <a:t>Wilki</a:t>
            </a:r>
            <a:r>
              <a:rPr lang="es-MX" sz="1200" dirty="0"/>
              <a:t>, Claus. </a:t>
            </a:r>
            <a:r>
              <a:rPr lang="es-MX" sz="1200" dirty="0" err="1"/>
              <a:t>Fundaments</a:t>
            </a:r>
            <a:r>
              <a:rPr lang="es-MX" sz="1200" dirty="0"/>
              <a:t> </a:t>
            </a:r>
            <a:r>
              <a:rPr lang="es-MX" sz="1200" dirty="0" err="1"/>
              <a:t>of</a:t>
            </a:r>
            <a:r>
              <a:rPr lang="es-MX" sz="1200" dirty="0"/>
              <a:t> data </a:t>
            </a:r>
            <a:r>
              <a:rPr lang="es-MX" sz="1200" dirty="0" err="1"/>
              <a:t>visualization</a:t>
            </a:r>
            <a:r>
              <a:rPr lang="es-MX" sz="1200" dirty="0"/>
              <a:t>. https://clauswilke.com/dataviz/index.html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8392B5-1648-455B-9F70-ECA93DB9F728}"/>
              </a:ext>
            </a:extLst>
          </p:cNvPr>
          <p:cNvSpPr txBox="1"/>
          <p:nvPr/>
        </p:nvSpPr>
        <p:spPr>
          <a:xfrm>
            <a:off x="890954" y="2239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52C31-1943-466E-94E6-DC3C4E7E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685" y="1978134"/>
            <a:ext cx="9084090" cy="891280"/>
          </a:xfrm>
          <a:prstGeom prst="rect">
            <a:avLst/>
          </a:prstGeom>
          <a:solidFill>
            <a:srgbClr val="F8F9FA">
              <a:alpha val="8000"/>
            </a:srgbClr>
          </a:solidFill>
          <a:ln>
            <a:noFill/>
          </a:ln>
          <a:effectLst/>
        </p:spPr>
        <p:txBody>
          <a:bodyPr vert="horz" wrap="non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MX" sz="2000" dirty="0">
                <a:latin typeface="Google Sans"/>
              </a:rPr>
              <a:t>P</a:t>
            </a:r>
            <a:r>
              <a:rPr kumimoji="0" lang="es-ES" altLang="es-MX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roceso crítico de realizar investigaciones iniciales sobre datos para descubrir patrones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detectar anomalías y verificar suposiciones con la ayuda de estadísticas resumidas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y representaciones gráficas</a:t>
            </a:r>
            <a:r>
              <a:rPr kumimoji="0" lang="es-ES" altLang="es-MX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s-ES" altLang="es-MX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20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49A321-31DE-4D1D-BDAA-A2256983C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910" y="388589"/>
            <a:ext cx="4237522" cy="286199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D353508-FEF8-48FA-B4EF-46B61697FB55}"/>
              </a:ext>
            </a:extLst>
          </p:cNvPr>
          <p:cNvSpPr txBox="1"/>
          <p:nvPr/>
        </p:nvSpPr>
        <p:spPr>
          <a:xfrm>
            <a:off x="334536" y="434900"/>
            <a:ext cx="6300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Número de veces que se usa la palabra resaca en Facebook/días,</a:t>
            </a:r>
          </a:p>
          <a:p>
            <a:endParaRPr lang="es-MX" dirty="0"/>
          </a:p>
          <a:p>
            <a:r>
              <a:rPr lang="es-MX" dirty="0"/>
              <a:t>Hay un incremento en fines de semana, fechas festivas y navidad (picos) mientras que el resto de la recta su uso se reduce (valles).</a:t>
            </a:r>
          </a:p>
          <a:p>
            <a:endParaRPr lang="es-MX" dirty="0"/>
          </a:p>
          <a:p>
            <a:r>
              <a:rPr lang="es-MX" dirty="0"/>
              <a:t>La media es 5.55 y la desviación 10.53</a:t>
            </a:r>
          </a:p>
          <a:p>
            <a:r>
              <a:rPr lang="es-MX" dirty="0"/>
              <a:t>Los datos sin los valores extremos</a:t>
            </a:r>
          </a:p>
          <a:p>
            <a:r>
              <a:rPr lang="es-MX" dirty="0"/>
              <a:t>Tienen una media de 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69179B-F350-4BCF-959B-8B1EE172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910" y="3703965"/>
            <a:ext cx="4237522" cy="28678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BA9F3AB-DEFE-449B-88A6-F1878FD6F704}"/>
              </a:ext>
            </a:extLst>
          </p:cNvPr>
          <p:cNvSpPr txBox="1"/>
          <p:nvPr/>
        </p:nvSpPr>
        <p:spPr>
          <a:xfrm>
            <a:off x="342030" y="3703965"/>
            <a:ext cx="62929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 aplicar un método de normalización(escalado estándar), necesario para aplicar machine </a:t>
            </a:r>
            <a:r>
              <a:rPr lang="es-MX" dirty="0" err="1"/>
              <a:t>learning</a:t>
            </a:r>
            <a:endParaRPr lang="es-MX" dirty="0"/>
          </a:p>
          <a:p>
            <a:endParaRPr lang="es-MX" dirty="0"/>
          </a:p>
          <a:p>
            <a:r>
              <a:rPr lang="es-MX" dirty="0"/>
              <a:t>Los valores no quedan en 0 y 1, hay valores negativos(no había valores negativos).</a:t>
            </a:r>
          </a:p>
          <a:p>
            <a:endParaRPr lang="es-MX" dirty="0"/>
          </a:p>
          <a:p>
            <a:r>
              <a:rPr lang="es-MX" dirty="0"/>
              <a:t>Cada problema representa un desafío distinto</a:t>
            </a:r>
          </a:p>
          <a:p>
            <a:r>
              <a:rPr lang="es-MX" dirty="0"/>
              <a:t>Eliminar anomalías</a:t>
            </a:r>
          </a:p>
          <a:p>
            <a:r>
              <a:rPr lang="es-MX" dirty="0"/>
              <a:t>Usar otras técnicas de escalado, no hay un método mejor</a:t>
            </a:r>
          </a:p>
        </p:txBody>
      </p:sp>
    </p:spTree>
    <p:extLst>
      <p:ext uri="{BB962C8B-B14F-4D97-AF65-F5344CB8AC3E}">
        <p14:creationId xmlns:p14="http://schemas.microsoft.com/office/powerpoint/2010/main" val="414413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4A83B-4F37-4254-A7A9-D3787563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Modelización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97A1146-B610-4346-A6E5-EACF1B846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6614" y="2227619"/>
            <a:ext cx="3462202" cy="31395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92F317A-EE41-445D-B559-96645CFE782D}"/>
                  </a:ext>
                </a:extLst>
              </p:cNvPr>
              <p:cNvSpPr txBox="1"/>
              <p:nvPr/>
            </p:nvSpPr>
            <p:spPr>
              <a:xfrm>
                <a:off x="1433806" y="2030637"/>
                <a:ext cx="6053672" cy="449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" altLang="es-MX" dirty="0"/>
                  <a:t>“Todos los modelos son incorrectos, pero algunos son útiles.” </a:t>
                </a:r>
                <a:r>
                  <a:rPr lang="es-MX" dirty="0"/>
                  <a:t>George E.P Box</a:t>
                </a:r>
                <a:endParaRPr lang="es-ES" altLang="es-MX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s-MX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MX" dirty="0"/>
                  <a:t>Cómo se comporta nuestro problema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MX" dirty="0"/>
                  <a:t>Cuales son las variables con las que cuenta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/>
                  <a:t>Qué dice la teoría sobre su comportamiento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MX" dirty="0"/>
                  <a:t>Crear una representación del problema (modelización)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  </m:t>
                      </m:r>
                      <m:acc>
                        <m:accPr>
                          <m:chr m:val="̂"/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s-MX" dirty="0"/>
              </a:p>
              <a:p>
                <a:pPr>
                  <a:lnSpc>
                    <a:spcPct val="150000"/>
                  </a:lnSpc>
                </a:pPr>
                <a:r>
                  <a:rPr lang="es-MX" dirty="0"/>
                  <a:t>Ante dos soluciones posibles utilice la más sencilla, principio de </a:t>
                </a:r>
                <a:r>
                  <a:rPr lang="es-MX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Parsimonia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92F317A-EE41-445D-B559-96645CFE7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06" y="2030637"/>
                <a:ext cx="6053672" cy="4495974"/>
              </a:xfrm>
              <a:prstGeom prst="rect">
                <a:avLst/>
              </a:prstGeom>
              <a:blipFill>
                <a:blip r:embed="rId3"/>
                <a:stretch>
                  <a:fillRect l="-806" b="-108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C015A2D-7446-48DF-BE7D-7C654A32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325" y="1031519"/>
            <a:ext cx="1648736" cy="56011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51A3579-6FBB-478A-8DDA-717505CDF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6125"/>
            <a:ext cx="65" cy="24494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58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04702C-DEDB-4FEC-A26F-F56A19FF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65" y="2687540"/>
            <a:ext cx="3461590" cy="304333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AA8CEDA-1931-470F-B52F-109FB7CC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 del modelo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AD5E55-B8BB-4266-83FC-113E9E8E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28" y="2710400"/>
            <a:ext cx="3710654" cy="3043332"/>
          </a:xfrm>
          <a:prstGeom prst="rect">
            <a:avLst/>
          </a:prstGeom>
        </p:spPr>
      </p:pic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D28747B-7B75-4EF5-9C1B-A99067F1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854" y="616748"/>
            <a:ext cx="2927672" cy="99459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89596F7-6328-47D0-8850-EF3F593BFCBE}"/>
              </a:ext>
            </a:extLst>
          </p:cNvPr>
          <p:cNvSpPr txBox="1"/>
          <p:nvPr/>
        </p:nvSpPr>
        <p:spPr>
          <a:xfrm>
            <a:off x="204252" y="2073662"/>
            <a:ext cx="305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Precios del petróleo de 2010 a 2019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1317DD-18EB-498D-A3F5-E4A7B65E0BFA}"/>
              </a:ext>
            </a:extLst>
          </p:cNvPr>
          <p:cNvSpPr txBox="1"/>
          <p:nvPr/>
        </p:nvSpPr>
        <p:spPr>
          <a:xfrm>
            <a:off x="4081303" y="2006291"/>
            <a:ext cx="301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Estimación de Precios del petróleo </a:t>
            </a:r>
          </a:p>
          <a:p>
            <a:r>
              <a:rPr lang="es-MX" sz="1400" dirty="0"/>
              <a:t>de 2019 a 2020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6D46C7-5769-4484-B9D7-D292222F5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133" y="2723820"/>
            <a:ext cx="3330018" cy="299562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5772091-2E86-4B8A-97F8-DE6FF259290A}"/>
              </a:ext>
            </a:extLst>
          </p:cNvPr>
          <p:cNvSpPr txBox="1"/>
          <p:nvPr/>
        </p:nvSpPr>
        <p:spPr>
          <a:xfrm>
            <a:off x="8111133" y="2045080"/>
            <a:ext cx="372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Ajuste del Modelo de Estimación de Precios </a:t>
            </a:r>
          </a:p>
          <a:p>
            <a:r>
              <a:rPr lang="es-MX" sz="1400" dirty="0"/>
              <a:t>del petróleo de 2019 a 2020</a:t>
            </a:r>
          </a:p>
        </p:txBody>
      </p:sp>
    </p:spTree>
    <p:extLst>
      <p:ext uri="{BB962C8B-B14F-4D97-AF65-F5344CB8AC3E}">
        <p14:creationId xmlns:p14="http://schemas.microsoft.com/office/powerpoint/2010/main" val="2795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E5C46-73F4-4863-AF57-A1806D59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69" y="43497"/>
            <a:ext cx="1933389" cy="2813050"/>
          </a:xfrm>
        </p:spPr>
        <p:txBody>
          <a:bodyPr>
            <a:normAutofit/>
          </a:bodyPr>
          <a:lstStyle/>
          <a:p>
            <a:r>
              <a:rPr lang="es-MX" sz="1800" dirty="0"/>
              <a:t>Jefes</a:t>
            </a:r>
            <a:br>
              <a:rPr lang="es-MX" sz="1800" dirty="0"/>
            </a:br>
            <a:r>
              <a:rPr lang="es-MX" sz="1800" dirty="0"/>
              <a:t>Colegas</a:t>
            </a:r>
            <a:br>
              <a:rPr lang="es-MX" sz="1800" dirty="0"/>
            </a:br>
            <a:r>
              <a:rPr lang="es-MX" sz="1800" dirty="0"/>
              <a:t>Socios</a:t>
            </a:r>
            <a:br>
              <a:rPr lang="es-MX" sz="1800" dirty="0"/>
            </a:br>
            <a:r>
              <a:rPr lang="es-MX" sz="1800" dirty="0" err="1"/>
              <a:t>Sponser</a:t>
            </a:r>
            <a:br>
              <a:rPr lang="es-MX" sz="1800" dirty="0"/>
            </a:br>
            <a:r>
              <a:rPr lang="es-MX" sz="1800" dirty="0"/>
              <a:t>Clientes</a:t>
            </a:r>
            <a:br>
              <a:rPr lang="es-MX" sz="1800" dirty="0"/>
            </a:br>
            <a:r>
              <a:rPr lang="es-MX" sz="1800" dirty="0"/>
              <a:t>Público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5FA5B8-D804-4DB9-BFF0-98A2A247C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Presentación de los resultados (</a:t>
            </a:r>
            <a:r>
              <a:rPr lang="es-MX" dirty="0" err="1"/>
              <a:t>history</a:t>
            </a:r>
            <a:r>
              <a:rPr lang="es-MX" dirty="0"/>
              <a:t> </a:t>
            </a:r>
            <a:r>
              <a:rPr lang="es-MX" dirty="0" err="1"/>
              <a:t>telling</a:t>
            </a:r>
            <a:r>
              <a:rPr lang="es-MX" dirty="0"/>
              <a:t>)</a:t>
            </a:r>
          </a:p>
        </p:txBody>
      </p:sp>
      <p:pic>
        <p:nvPicPr>
          <p:cNvPr id="7" name="Imagen 6" descr="Una persona sentado en un escritorio&#10;&#10;Descripción generada automáticamente">
            <a:extLst>
              <a:ext uri="{FF2B5EF4-FFF2-40B4-BE49-F238E27FC236}">
                <a16:creationId xmlns:a16="http://schemas.microsoft.com/office/drawing/2014/main" id="{3F0211A9-FB01-4874-AF0A-81A9CA92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98" y="2799016"/>
            <a:ext cx="2371335" cy="15804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5FD64A-CE7B-4094-A5E9-30C6DA251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01" y="467106"/>
            <a:ext cx="2183049" cy="1963830"/>
          </a:xfrm>
          <a:prstGeom prst="rect">
            <a:avLst/>
          </a:prstGeom>
        </p:spPr>
      </p:pic>
      <p:pic>
        <p:nvPicPr>
          <p:cNvPr id="11" name="Imagen 10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76A58BB9-B916-40AF-959A-73D5024E6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633" y="558337"/>
            <a:ext cx="2756733" cy="1722958"/>
          </a:xfrm>
          <a:prstGeom prst="rect">
            <a:avLst/>
          </a:prstGeom>
        </p:spPr>
      </p:pic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68660A1-CA1B-421A-A4FB-3351DDFA7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761" y="4887872"/>
            <a:ext cx="1714419" cy="58242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181BE9D-D320-4200-85F9-2539B06B7114}"/>
              </a:ext>
            </a:extLst>
          </p:cNvPr>
          <p:cNvSpPr txBox="1"/>
          <p:nvPr/>
        </p:nvSpPr>
        <p:spPr>
          <a:xfrm>
            <a:off x="8720254" y="363557"/>
            <a:ext cx="31378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Tocar las fibras de nuestra audiencia</a:t>
            </a:r>
          </a:p>
          <a:p>
            <a:pPr marL="285750" indent="-285750">
              <a:buFontTx/>
              <a:buChar char="-"/>
            </a:pPr>
            <a:r>
              <a:rPr lang="es-MX" dirty="0"/>
              <a:t>Ej. Charlas TED</a:t>
            </a:r>
          </a:p>
          <a:p>
            <a:pPr algn="l" fontAlgn="base">
              <a:buFont typeface="+mj-lt"/>
              <a:buAutoNum type="arabicPeriod"/>
            </a:pPr>
            <a:r>
              <a:rPr lang="es-ES" sz="1400" b="0" i="0" dirty="0">
                <a:effectLst/>
                <a:latin typeface="Open Sans"/>
              </a:rPr>
              <a:t>Discurso bien estructurado</a:t>
            </a:r>
          </a:p>
          <a:p>
            <a:pPr algn="l" fontAlgn="base">
              <a:buFont typeface="+mj-lt"/>
              <a:buAutoNum type="arabicPeriod"/>
            </a:pPr>
            <a:r>
              <a:rPr lang="es-ES" sz="1400" b="0" i="0" dirty="0">
                <a:effectLst/>
                <a:latin typeface="Open Sans"/>
              </a:rPr>
              <a:t>Presentaciones ágiles y directas</a:t>
            </a:r>
          </a:p>
          <a:p>
            <a:pPr algn="l" fontAlgn="base">
              <a:buFont typeface="+mj-lt"/>
              <a:buAutoNum type="arabicPeriod"/>
            </a:pPr>
            <a:r>
              <a:rPr lang="es-ES" sz="1400" b="0" i="0" dirty="0">
                <a:effectLst/>
                <a:latin typeface="Open Sans"/>
              </a:rPr>
              <a:t>Uso de historias para ilustrar ideas</a:t>
            </a:r>
          </a:p>
          <a:p>
            <a:pPr algn="l" fontAlgn="base">
              <a:buFont typeface="+mj-lt"/>
              <a:buAutoNum type="arabicPeriod"/>
            </a:pPr>
            <a:r>
              <a:rPr lang="es-ES" sz="1400" b="0" i="0" dirty="0">
                <a:effectLst/>
                <a:latin typeface="Open Sans"/>
              </a:rPr>
              <a:t>Uso de accesorios para visualizar</a:t>
            </a:r>
          </a:p>
          <a:p>
            <a:pPr algn="l" fontAlgn="base">
              <a:buFont typeface="+mj-lt"/>
              <a:buAutoNum type="arabicPeriod"/>
            </a:pPr>
            <a:r>
              <a:rPr lang="es-ES" sz="1400" b="0" i="0" dirty="0">
                <a:effectLst/>
                <a:latin typeface="Open Sans"/>
              </a:rPr>
              <a:t>Multimedia de factura profesional</a:t>
            </a:r>
          </a:p>
          <a:p>
            <a:pPr algn="l" fontAlgn="base">
              <a:buFont typeface="+mj-lt"/>
              <a:buAutoNum type="arabicPeriod"/>
            </a:pPr>
            <a:r>
              <a:rPr lang="es-ES" sz="1400" b="0" i="0" dirty="0">
                <a:effectLst/>
                <a:latin typeface="Open Sans"/>
              </a:rPr>
              <a:t>Participación del público</a:t>
            </a:r>
          </a:p>
          <a:p>
            <a:pPr marL="285750" indent="-285750">
              <a:buFontTx/>
              <a:buChar char="-"/>
            </a:pP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6C76AFC-EC5F-4FB2-BEAE-48601E45E9C5}"/>
              </a:ext>
            </a:extLst>
          </p:cNvPr>
          <p:cNvSpPr txBox="1"/>
          <p:nvPr/>
        </p:nvSpPr>
        <p:spPr>
          <a:xfrm>
            <a:off x="4652111" y="2281295"/>
            <a:ext cx="36788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Tipos de gráficas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 err="1">
                <a:latin typeface="Arial" panose="020B0604020202020204" pitchFamily="34" charset="0"/>
                <a:cs typeface="Arial" panose="020B0604020202020204" pitchFamily="34" charset="0"/>
              </a:rPr>
              <a:t>Graficos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400" dirty="0" err="1">
                <a:latin typeface="Arial" panose="020B0604020202020204" pitchFamily="34" charset="0"/>
                <a:cs typeface="Arial" panose="020B0604020202020204" pitchFamily="34" charset="0"/>
              </a:rPr>
              <a:t>autoexplicativos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Teoría del color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Psicología de la visualización: economía del comportamiento</a:t>
            </a:r>
            <a:endParaRPr lang="es-MX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Sesgos y prejuicios</a:t>
            </a:r>
          </a:p>
          <a:p>
            <a:pPr marL="285750" indent="-285750">
              <a:buFontTx/>
              <a:buChar char="-"/>
            </a:pPr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CF98EA-7DE0-4CFA-86A6-91E44525657B}"/>
              </a:ext>
            </a:extLst>
          </p:cNvPr>
          <p:cNvSpPr txBox="1"/>
          <p:nvPr/>
        </p:nvSpPr>
        <p:spPr>
          <a:xfrm>
            <a:off x="265966" y="3125134"/>
            <a:ext cx="43378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Open Sans"/>
              </a:rPr>
              <a:t>Debe existir un problema/oportunidad que el protagonista debe solucionar</a:t>
            </a:r>
          </a:p>
          <a:p>
            <a:r>
              <a:rPr lang="es-MX" sz="1600" b="0" i="0" dirty="0">
                <a:effectLst/>
                <a:latin typeface="Open Sans"/>
              </a:rPr>
              <a:t>Debe existir un argumento que una todos los elementos de la historia.</a:t>
            </a:r>
          </a:p>
          <a:p>
            <a:r>
              <a:rPr lang="es-MX" sz="1600" dirty="0">
                <a:latin typeface="Open Sans"/>
              </a:rPr>
              <a:t>Estructura clásica: planteamiento, </a:t>
            </a:r>
            <a:r>
              <a:rPr lang="es-MX" sz="1600" dirty="0" err="1">
                <a:latin typeface="Open Sans"/>
              </a:rPr>
              <a:t>climax</a:t>
            </a:r>
            <a:r>
              <a:rPr lang="es-MX" sz="1600" dirty="0">
                <a:latin typeface="Open Sans"/>
              </a:rPr>
              <a:t> y desenlace</a:t>
            </a:r>
            <a:endParaRPr lang="es-ES" sz="1600" b="0" i="0" dirty="0">
              <a:effectLst/>
              <a:latin typeface="Open Sans"/>
            </a:endParaRPr>
          </a:p>
          <a:p>
            <a:pPr marL="285750" indent="-285750">
              <a:buFontTx/>
              <a:buChar char="-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270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648259-8FCF-40B3-93BC-110706E3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490" y="260350"/>
            <a:ext cx="3563457" cy="24567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A135A4-CE70-4085-A036-3B5B4D4F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82" y="260350"/>
            <a:ext cx="4380952" cy="23428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16A57C-0713-48FE-8638-033A597EC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490" y="3027349"/>
            <a:ext cx="3733801" cy="28226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509D5C-0546-4F1E-9800-C86D06115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900" y="3027349"/>
            <a:ext cx="3877834" cy="27995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8F68BAC-38E9-48F1-AEA3-CD2600BB2A31}"/>
              </a:ext>
            </a:extLst>
          </p:cNvPr>
          <p:cNvSpPr txBox="1"/>
          <p:nvPr/>
        </p:nvSpPr>
        <p:spPr>
          <a:xfrm>
            <a:off x="6096000" y="6137188"/>
            <a:ext cx="5773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Berengueres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, José. Et Al. Visualización de Datos &amp;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Historytelling</a:t>
            </a:r>
            <a:r>
              <a:rPr lang="es-MX" dirty="0"/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D414EA4-B5BB-40DB-A0BD-45E19B64FEA0}"/>
              </a:ext>
            </a:extLst>
          </p:cNvPr>
          <p:cNvSpPr txBox="1"/>
          <p:nvPr/>
        </p:nvSpPr>
        <p:spPr>
          <a:xfrm>
            <a:off x="232012" y="559558"/>
            <a:ext cx="268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Seleccionar las imágenes de acuerdo con el impacto deseado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2D095-B530-416F-8BCA-0A9E6137BA36}"/>
              </a:ext>
            </a:extLst>
          </p:cNvPr>
          <p:cNvSpPr txBox="1"/>
          <p:nvPr/>
        </p:nvSpPr>
        <p:spPr>
          <a:xfrm>
            <a:off x="232011" y="3429000"/>
            <a:ext cx="2688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Economía conductual</a:t>
            </a:r>
          </a:p>
          <a:p>
            <a:r>
              <a:rPr lang="es-MX" dirty="0" err="1"/>
              <a:t>Talher</a:t>
            </a:r>
            <a:r>
              <a:rPr lang="es-MX" dirty="0"/>
              <a:t>, R. </a:t>
            </a:r>
            <a:r>
              <a:rPr lang="es-MX" dirty="0" err="1"/>
              <a:t>Nudge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 err="1"/>
              <a:t>Kanehman</a:t>
            </a:r>
            <a:r>
              <a:rPr lang="es-MX" dirty="0"/>
              <a:t>, D. Pensar rápido, pensar despacio</a:t>
            </a:r>
          </a:p>
        </p:txBody>
      </p:sp>
    </p:spTree>
    <p:extLst>
      <p:ext uri="{BB962C8B-B14F-4D97-AF65-F5344CB8AC3E}">
        <p14:creationId xmlns:p14="http://schemas.microsoft.com/office/powerpoint/2010/main" val="150855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E9A548-CB8C-4B13-8129-DA59DAF7E9D6}"/>
              </a:ext>
            </a:extLst>
          </p:cNvPr>
          <p:cNvSpPr txBox="1"/>
          <p:nvPr/>
        </p:nvSpPr>
        <p:spPr>
          <a:xfrm>
            <a:off x="2018374" y="971004"/>
            <a:ext cx="760513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¡Gracias!</a:t>
            </a:r>
          </a:p>
          <a:p>
            <a:endParaRPr lang="es-MX" sz="4000" dirty="0"/>
          </a:p>
          <a:p>
            <a:r>
              <a:rPr lang="es-MX" sz="2000" dirty="0">
                <a:hlinkClick r:id="rId2"/>
              </a:rPr>
              <a:t>seisgradosdata@hotmail.com</a:t>
            </a:r>
          </a:p>
          <a:p>
            <a:r>
              <a:rPr lang="es-MX" sz="2000" dirty="0">
                <a:hlinkClick r:id="rId2"/>
              </a:rPr>
              <a:t>ajeronimo@seisgradosdata.com</a:t>
            </a:r>
            <a:endParaRPr lang="es-MX" sz="2000" dirty="0"/>
          </a:p>
          <a:p>
            <a:r>
              <a:rPr lang="es-MX" sz="2000" dirty="0">
                <a:hlinkClick r:id="rId3"/>
              </a:rPr>
              <a:t>ajeronimo@prodigy.net.mx</a:t>
            </a:r>
            <a:endParaRPr lang="es-MX" sz="2000" dirty="0"/>
          </a:p>
          <a:p>
            <a:endParaRPr lang="es-MX" sz="4000" dirty="0"/>
          </a:p>
          <a:p>
            <a:r>
              <a:rPr lang="es-MX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http://seisgradosdata.com</a:t>
            </a:r>
          </a:p>
          <a:p>
            <a:endParaRPr lang="es-MX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MX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https://www.facebook.com/seisgradosdata</a:t>
            </a:r>
            <a:endParaRPr lang="es-MX" dirty="0"/>
          </a:p>
          <a:p>
            <a:endParaRPr lang="es-MX" dirty="0"/>
          </a:p>
          <a:p>
            <a:r>
              <a:rPr lang="es-MX" dirty="0"/>
              <a:t>@data_seis</a:t>
            </a:r>
          </a:p>
          <a:p>
            <a:endParaRPr lang="es-MX" dirty="0"/>
          </a:p>
          <a:p>
            <a:r>
              <a:rPr lang="es-MX" dirty="0"/>
              <a:t>https://github.com/Ajeronimo/Series-de-tiempo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0FB1D4-9823-46D2-B23F-41B33F0A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504" y="4428542"/>
            <a:ext cx="419100" cy="4095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AF3DEE-F72E-4E11-8CE5-89FD51749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504" y="4968900"/>
            <a:ext cx="430055" cy="3822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80683B-CAFD-480E-A05C-5324D1C2D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1028" y="5475197"/>
            <a:ext cx="430055" cy="409576"/>
          </a:xfrm>
          <a:prstGeom prst="rect">
            <a:avLst/>
          </a:prstGeom>
        </p:spPr>
      </p:pic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92C832E-90EE-47F2-821E-4F92D8436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366" y="3780664"/>
            <a:ext cx="1475907" cy="5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9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EAEB3-4ED4-40C9-AF2B-F31CBD9E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Índice de la presentación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A921F4-5F3B-4991-BE43-630A36565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Definición del problema</a:t>
            </a:r>
          </a:p>
          <a:p>
            <a:pPr lvl="1"/>
            <a:r>
              <a:rPr lang="es-MX" dirty="0"/>
              <a:t>Método de los Factores Críticos de Éxito</a:t>
            </a:r>
          </a:p>
          <a:p>
            <a:pPr lvl="1"/>
            <a:r>
              <a:rPr lang="es-MX" dirty="0"/>
              <a:t>Cuadro de Mando Integral</a:t>
            </a:r>
          </a:p>
          <a:p>
            <a:r>
              <a:rPr lang="es-MX" dirty="0"/>
              <a:t>Fuentes de datos </a:t>
            </a:r>
          </a:p>
          <a:p>
            <a:pPr lvl="1"/>
            <a:r>
              <a:rPr lang="es-MX" dirty="0"/>
              <a:t>Internos: registros de producción, RH, ventas, inventarios</a:t>
            </a:r>
          </a:p>
          <a:p>
            <a:pPr lvl="1"/>
            <a:r>
              <a:rPr lang="es-MX" dirty="0"/>
              <a:t>Externos: de acuerdo con la industria siempre hay MKD</a:t>
            </a:r>
          </a:p>
          <a:p>
            <a:r>
              <a:rPr lang="es-MX" dirty="0"/>
              <a:t>Análisis y limpieza de los datos</a:t>
            </a:r>
          </a:p>
          <a:p>
            <a:pPr lvl="1"/>
            <a:r>
              <a:rPr lang="es-MX" dirty="0"/>
              <a:t>Valores faltantes</a:t>
            </a:r>
          </a:p>
          <a:p>
            <a:pPr lvl="1"/>
            <a:r>
              <a:rPr lang="es-MX" dirty="0"/>
              <a:t>Llenado de datos faltantes</a:t>
            </a:r>
          </a:p>
          <a:p>
            <a:r>
              <a:rPr lang="es-MX" dirty="0"/>
              <a:t>Análisis exploratorio de datos</a:t>
            </a:r>
          </a:p>
          <a:p>
            <a:pPr lvl="1"/>
            <a:r>
              <a:rPr lang="es-MX" dirty="0"/>
              <a:t>Graficas de cajas</a:t>
            </a:r>
          </a:p>
          <a:p>
            <a:pPr lvl="1"/>
            <a:r>
              <a:rPr lang="es-MX" dirty="0"/>
              <a:t>Valores de tendencia central y de dispersión</a:t>
            </a:r>
          </a:p>
          <a:p>
            <a:r>
              <a:rPr lang="es-MX" dirty="0"/>
              <a:t>Creación de modelos</a:t>
            </a:r>
          </a:p>
          <a:p>
            <a:r>
              <a:rPr lang="es-MX" dirty="0"/>
              <a:t>Presentación de los resultados</a:t>
            </a:r>
          </a:p>
          <a:p>
            <a:pPr lvl="1"/>
            <a:r>
              <a:rPr lang="es-MX" dirty="0" err="1"/>
              <a:t>History</a:t>
            </a:r>
            <a:r>
              <a:rPr lang="es-MX" dirty="0"/>
              <a:t> </a:t>
            </a:r>
            <a:r>
              <a:rPr lang="es-MX" dirty="0" err="1"/>
              <a:t>telling</a:t>
            </a:r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6914D7-1CCC-4335-8961-A537553C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22" y="2287385"/>
            <a:ext cx="4419600" cy="3438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5E45ABD-D464-400E-A1C6-41B4544E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777" y="863781"/>
            <a:ext cx="1987171" cy="6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3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D102CEE-3B34-4724-98A6-D7D7D928C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78" y="648962"/>
            <a:ext cx="10098644" cy="54641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E6DB61-CEE3-4DD4-8C84-A8859FC0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36" y="991522"/>
            <a:ext cx="4010568" cy="27168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BB1571-AEA1-4B6D-B317-CEF2679667C4}"/>
              </a:ext>
            </a:extLst>
          </p:cNvPr>
          <p:cNvSpPr txBox="1"/>
          <p:nvPr/>
        </p:nvSpPr>
        <p:spPr>
          <a:xfrm flipH="1">
            <a:off x="5746133" y="3708358"/>
            <a:ext cx="98861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de </a:t>
            </a:r>
            <a:r>
              <a:rPr lang="es-MX" dirty="0" err="1"/>
              <a:t>Tramoux</a:t>
            </a:r>
            <a:endParaRPr lang="es-MX" dirty="0"/>
          </a:p>
          <a:p>
            <a:pPr algn="l">
              <a:buFont typeface="+mj-lt"/>
              <a:buAutoNum type="arabicPeriod"/>
            </a:pPr>
            <a:r>
              <a:rPr lang="es-ES" sz="1400" b="0" i="0" dirty="0">
                <a:effectLst/>
                <a:latin typeface="Arial" panose="020B0604020202020204" pitchFamily="34" charset="0"/>
              </a:rPr>
              <a:t>No siga el mismo camino dos veces.</a:t>
            </a:r>
          </a:p>
          <a:p>
            <a:pPr algn="l">
              <a:buFont typeface="+mj-lt"/>
              <a:buAutoNum type="arabicPeriod"/>
            </a:pPr>
            <a:r>
              <a:rPr lang="es-ES" sz="1400" b="0" i="0" dirty="0">
                <a:effectLst/>
                <a:latin typeface="Arial" panose="020B0604020202020204" pitchFamily="34" charset="0"/>
              </a:rPr>
              <a:t>Si llega a un cruce nuevo, no importa qué camino siga.</a:t>
            </a:r>
          </a:p>
          <a:p>
            <a:pPr algn="l">
              <a:buFont typeface="+mj-lt"/>
              <a:buAutoNum type="arabicPeriod"/>
            </a:pPr>
            <a:r>
              <a:rPr lang="es-ES" sz="1400" b="0" i="0" dirty="0">
                <a:effectLst/>
                <a:latin typeface="Arial" panose="020B0604020202020204" pitchFamily="34" charset="0"/>
              </a:rPr>
              <a:t>Si un camino nuevo lo lleva a un cruce viejo, </a:t>
            </a:r>
          </a:p>
          <a:p>
            <a:pPr algn="l"/>
            <a:r>
              <a:rPr lang="es-ES" sz="1400" b="0" i="0" dirty="0">
                <a:effectLst/>
                <a:latin typeface="Arial" panose="020B0604020202020204" pitchFamily="34" charset="0"/>
              </a:rPr>
              <a:t>    o a un callejón sin salida, retroceda hasta la entrada del camino.</a:t>
            </a:r>
          </a:p>
          <a:p>
            <a:pPr algn="l"/>
            <a:r>
              <a:rPr lang="es-ES" sz="1400" b="0" i="0" dirty="0">
                <a:effectLst/>
                <a:latin typeface="Arial" panose="020B0604020202020204" pitchFamily="34" charset="0"/>
              </a:rPr>
              <a:t>4.Si un camino viejo lo lleva a un cruce viejo, tome un </a:t>
            </a:r>
          </a:p>
          <a:p>
            <a:pPr algn="l"/>
            <a:r>
              <a:rPr lang="es-ES" sz="1400" b="0" i="0" dirty="0">
                <a:effectLst/>
                <a:latin typeface="Arial" panose="020B0604020202020204" pitchFamily="34" charset="0"/>
              </a:rPr>
              <a:t>   camino nuevo, y si no lo hay, tome cualquiera.</a:t>
            </a:r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C7E018-9FEF-49EB-B0E1-A866773395A6}"/>
              </a:ext>
            </a:extLst>
          </p:cNvPr>
          <p:cNvSpPr txBox="1"/>
          <p:nvPr/>
        </p:nvSpPr>
        <p:spPr>
          <a:xfrm>
            <a:off x="379142" y="5442963"/>
            <a:ext cx="87596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effectLst/>
                <a:latin typeface="Segoe UI" panose="020B0502040204020203" pitchFamily="34" charset="0"/>
              </a:rPr>
              <a:t>En la ciencia de datos contamos con métodos de ciclo de vida:</a:t>
            </a:r>
          </a:p>
          <a:p>
            <a:r>
              <a:rPr lang="es-ES" b="0" i="0" dirty="0">
                <a:effectLst/>
                <a:latin typeface="Segoe UI" panose="020B0502040204020203" pitchFamily="34" charset="0"/>
              </a:rPr>
              <a:t> - </a:t>
            </a:r>
            <a:r>
              <a:rPr lang="es-ES" sz="1600" b="0" i="0" dirty="0">
                <a:effectLst/>
                <a:latin typeface="Segoe UI" panose="020B0502040204020203" pitchFamily="34" charset="0"/>
              </a:rPr>
              <a:t>El Proceso de </a:t>
            </a:r>
            <a:r>
              <a:rPr lang="es-MX" sz="1600" b="0" i="0" dirty="0">
                <a:effectLst/>
                <a:latin typeface="Segoe UI" panose="020B0502040204020203" pitchFamily="34" charset="0"/>
              </a:rPr>
              <a:t>C</a:t>
            </a:r>
            <a:r>
              <a:rPr lang="es-ES" sz="1600" b="0" i="0" dirty="0" err="1">
                <a:effectLst/>
                <a:latin typeface="Segoe UI" panose="020B0502040204020203" pitchFamily="34" charset="0"/>
              </a:rPr>
              <a:t>iencia</a:t>
            </a:r>
            <a:r>
              <a:rPr lang="es-ES" sz="1600" b="0" i="0" dirty="0">
                <a:effectLst/>
                <a:latin typeface="Segoe UI" panose="020B0502040204020203" pitchFamily="34" charset="0"/>
              </a:rPr>
              <a:t> de Datos en Equipo (TDSP)</a:t>
            </a:r>
            <a:r>
              <a:rPr lang="es-ES" sz="1600" b="0" i="0" dirty="0">
                <a:effectLst/>
                <a:latin typeface="Segoe UI" panose="020B0502040204020203" pitchFamily="34" charset="0"/>
                <a:hlinkClick r:id="rId4" action="ppaction://hlinksldjump"/>
              </a:rPr>
              <a:t>Diapositiva 4</a:t>
            </a:r>
            <a:endParaRPr lang="es-ES" sz="1600" b="0" i="0" dirty="0">
              <a:effectLst/>
              <a:latin typeface="Segoe UI" panose="020B0502040204020203" pitchFamily="34" charset="0"/>
            </a:endParaRPr>
          </a:p>
          <a:p>
            <a:r>
              <a:rPr lang="en-US" sz="1600" b="0" i="0" dirty="0">
                <a:effectLst/>
                <a:latin typeface="Segoe UI" panose="020B0502040204020203" pitchFamily="34" charset="0"/>
              </a:rPr>
              <a:t> - Cross Industry Standard Process for Data Mining </a:t>
            </a:r>
            <a:r>
              <a:rPr lang="en-US" sz="1600" b="0" i="0" u="none" strike="noStrike" dirty="0">
                <a:effectLst/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(CRISP-DM)</a:t>
            </a:r>
            <a:r>
              <a:rPr lang="en-US" sz="1600" b="0" i="0" u="none" strike="noStrike" dirty="0">
                <a:effectLst/>
                <a:latin typeface="Segoe UI" panose="020B0502040204020203" pitchFamily="34" charset="0"/>
              </a:rPr>
              <a:t> By IBM</a:t>
            </a:r>
            <a:endParaRPr lang="es-ES" sz="1600" u="none" strike="noStrike" dirty="0">
              <a:latin typeface="Segoe UI" panose="020B0502040204020203" pitchFamily="34" charset="0"/>
            </a:endParaRPr>
          </a:p>
          <a:p>
            <a:r>
              <a:rPr lang="en-US" sz="1600" b="0" i="0" dirty="0">
                <a:effectLst/>
                <a:latin typeface="Segoe UI" panose="020B0502040204020203" pitchFamily="34" charset="0"/>
              </a:rPr>
              <a:t> - Knowledge Discovery in Databases </a:t>
            </a:r>
            <a:r>
              <a:rPr lang="en-US" sz="1600" b="0" i="0" u="none" strike="noStrike" dirty="0">
                <a:effectLst/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(KDD)</a:t>
            </a:r>
            <a:endParaRPr lang="es-MX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1756A9-DAC4-4AE7-8E59-770AF47C6EF9}"/>
              </a:ext>
            </a:extLst>
          </p:cNvPr>
          <p:cNvSpPr txBox="1"/>
          <p:nvPr/>
        </p:nvSpPr>
        <p:spPr>
          <a:xfrm>
            <a:off x="379142" y="260350"/>
            <a:ext cx="5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Porque es importante contar con un 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método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AC2CA7-976B-42EF-832B-D76EB7E96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342" y="871585"/>
            <a:ext cx="3421304" cy="30411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1B4F46A-3E08-4DF1-A9B1-25372D27AF95}"/>
              </a:ext>
            </a:extLst>
          </p:cNvPr>
          <p:cNvSpPr txBox="1"/>
          <p:nvPr/>
        </p:nvSpPr>
        <p:spPr>
          <a:xfrm>
            <a:off x="4564646" y="872625"/>
            <a:ext cx="19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método de la mano derecha</a:t>
            </a:r>
          </a:p>
        </p:txBody>
      </p:sp>
    </p:spTree>
    <p:extLst>
      <p:ext uri="{BB962C8B-B14F-4D97-AF65-F5344CB8AC3E}">
        <p14:creationId xmlns:p14="http://schemas.microsoft.com/office/powerpoint/2010/main" val="361987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A66F017-1BBF-4ECF-8ED4-F6DDD159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7" y="940781"/>
            <a:ext cx="4567877" cy="45821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515679A-B765-4FF9-AA30-B14EFE955B61}"/>
              </a:ext>
            </a:extLst>
          </p:cNvPr>
          <p:cNvSpPr txBox="1"/>
          <p:nvPr/>
        </p:nvSpPr>
        <p:spPr>
          <a:xfrm>
            <a:off x="512064" y="5870448"/>
            <a:ext cx="473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CRISP-DM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3533C43C-5DDE-4917-BB06-2B792C5E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99" y="1183622"/>
            <a:ext cx="7223802" cy="413818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E8143BB-EF2C-4D0C-8AD8-707A26F37413}"/>
              </a:ext>
            </a:extLst>
          </p:cNvPr>
          <p:cNvSpPr txBox="1"/>
          <p:nvPr/>
        </p:nvSpPr>
        <p:spPr>
          <a:xfrm>
            <a:off x="5248656" y="5903313"/>
            <a:ext cx="169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KDD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E565E2F-4CFD-4FAA-B5CE-108D43DE5F86}"/>
              </a:ext>
            </a:extLst>
          </p:cNvPr>
          <p:cNvSpPr txBox="1"/>
          <p:nvPr/>
        </p:nvSpPr>
        <p:spPr>
          <a:xfrm>
            <a:off x="150427" y="5481495"/>
            <a:ext cx="2793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 err="1"/>
              <a:t>Source:Kenneth</a:t>
            </a:r>
            <a:r>
              <a:rPr lang="es-MX" sz="900" dirty="0"/>
              <a:t> Jensen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8422FD-5AA9-41E6-9017-F6DA9FD9C069}"/>
              </a:ext>
            </a:extLst>
          </p:cNvPr>
          <p:cNvSpPr txBox="1"/>
          <p:nvPr/>
        </p:nvSpPr>
        <p:spPr>
          <a:xfrm>
            <a:off x="4885979" y="5348057"/>
            <a:ext cx="412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En: http://fcojlanda.me/es/ciencia-de-los-datos/kdd-y-mineria-de-datos-espanol/</a:t>
            </a:r>
          </a:p>
        </p:txBody>
      </p:sp>
    </p:spTree>
    <p:extLst>
      <p:ext uri="{BB962C8B-B14F-4D97-AF65-F5344CB8AC3E}">
        <p14:creationId xmlns:p14="http://schemas.microsoft.com/office/powerpoint/2010/main" val="89842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775FD39B-E855-43BD-B418-86AF62A18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400508"/>
              </p:ext>
            </p:extLst>
          </p:nvPr>
        </p:nvGraphicFramePr>
        <p:xfrm>
          <a:off x="1315843" y="1453684"/>
          <a:ext cx="10409992" cy="6634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echa: en U 3">
            <a:extLst>
              <a:ext uri="{FF2B5EF4-FFF2-40B4-BE49-F238E27FC236}">
                <a16:creationId xmlns:a16="http://schemas.microsoft.com/office/drawing/2014/main" id="{401340E0-B807-4D16-AB7A-D1CB8C0666AA}"/>
              </a:ext>
            </a:extLst>
          </p:cNvPr>
          <p:cNvSpPr/>
          <p:nvPr/>
        </p:nvSpPr>
        <p:spPr>
          <a:xfrm flipH="1">
            <a:off x="7014117" y="3155795"/>
            <a:ext cx="2107582" cy="696951"/>
          </a:xfrm>
          <a:prstGeom prst="utur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F2210E-2AC2-4BC5-9A3C-3D598833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Ciclo de vida </a:t>
            </a:r>
            <a:r>
              <a:rPr lang="es-MX" sz="2800" dirty="0"/>
              <a:t>de un </a:t>
            </a:r>
            <a:br>
              <a:rPr lang="es-MX" sz="2800" dirty="0"/>
            </a:br>
            <a:r>
              <a:rPr lang="es-MX" sz="2800" dirty="0"/>
              <a:t>proyecto de analítica de datos</a:t>
            </a:r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D84D70A5-E75B-4F50-9C1D-8CF4A4D0CAC8}"/>
              </a:ext>
            </a:extLst>
          </p:cNvPr>
          <p:cNvSpPr/>
          <p:nvPr/>
        </p:nvSpPr>
        <p:spPr>
          <a:xfrm rot="16200000">
            <a:off x="2748775" y="4606123"/>
            <a:ext cx="334537" cy="32004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3B48E0CF-94D9-4B0D-8692-B92190EE6700}"/>
              </a:ext>
            </a:extLst>
          </p:cNvPr>
          <p:cNvSpPr/>
          <p:nvPr/>
        </p:nvSpPr>
        <p:spPr>
          <a:xfrm rot="16200000">
            <a:off x="7440234" y="3722178"/>
            <a:ext cx="195815" cy="496100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8E882D-B86A-4637-AEE7-D793C171DBE2}"/>
              </a:ext>
            </a:extLst>
          </p:cNvPr>
          <p:cNvSpPr txBox="1"/>
          <p:nvPr/>
        </p:nvSpPr>
        <p:spPr>
          <a:xfrm>
            <a:off x="2609386" y="5765178"/>
            <a:ext cx="8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70 %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0E685D-8CE1-4864-9E0C-A86C6442D622}"/>
              </a:ext>
            </a:extLst>
          </p:cNvPr>
          <p:cNvSpPr txBox="1"/>
          <p:nvPr/>
        </p:nvSpPr>
        <p:spPr>
          <a:xfrm>
            <a:off x="8229603" y="5670602"/>
            <a:ext cx="8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20 %</a:t>
            </a:r>
          </a:p>
        </p:txBody>
      </p:sp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D36F397-95E2-4CA8-874A-A2F161257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93" y="900147"/>
            <a:ext cx="1629377" cy="553537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A4EE97C-13B5-4E17-BB2B-B24DE2A7BE2E}"/>
              </a:ext>
            </a:extLst>
          </p:cNvPr>
          <p:cNvSpPr/>
          <p:nvPr/>
        </p:nvSpPr>
        <p:spPr>
          <a:xfrm>
            <a:off x="1282392" y="2352907"/>
            <a:ext cx="1639230" cy="10760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Comprensión del negocio</a:t>
            </a:r>
          </a:p>
          <a:p>
            <a:pPr algn="ctr"/>
            <a:r>
              <a:rPr lang="es-MX" sz="1200" dirty="0"/>
              <a:t>Definición del Problema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E1693B77-D7D9-4A31-9D67-8955A697FD73}"/>
              </a:ext>
            </a:extLst>
          </p:cNvPr>
          <p:cNvSpPr/>
          <p:nvPr/>
        </p:nvSpPr>
        <p:spPr>
          <a:xfrm>
            <a:off x="1884556" y="3512634"/>
            <a:ext cx="356839" cy="1902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C99B4AB-7C68-4D6F-950C-AD3AF587388D}"/>
              </a:ext>
            </a:extLst>
          </p:cNvPr>
          <p:cNvSpPr txBox="1"/>
          <p:nvPr/>
        </p:nvSpPr>
        <p:spPr>
          <a:xfrm>
            <a:off x="4512527" y="6300587"/>
            <a:ext cx="8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 D 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A6C875C-5C31-44BB-8459-CC6C234D7624}"/>
              </a:ext>
            </a:extLst>
          </p:cNvPr>
          <p:cNvSpPr txBox="1"/>
          <p:nvPr/>
        </p:nvSpPr>
        <p:spPr>
          <a:xfrm>
            <a:off x="680321" y="2817589"/>
            <a:ext cx="8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10 %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D5446-CB16-4149-B322-40EA6881BE4D}"/>
              </a:ext>
            </a:extLst>
          </p:cNvPr>
          <p:cNvSpPr txBox="1"/>
          <p:nvPr/>
        </p:nvSpPr>
        <p:spPr>
          <a:xfrm>
            <a:off x="10862588" y="5735439"/>
            <a:ext cx="8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10 %</a:t>
            </a:r>
          </a:p>
        </p:txBody>
      </p:sp>
    </p:spTree>
    <p:extLst>
      <p:ext uri="{BB962C8B-B14F-4D97-AF65-F5344CB8AC3E}">
        <p14:creationId xmlns:p14="http://schemas.microsoft.com/office/powerpoint/2010/main" val="340243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Imagen 4" descr="Imagen que contiene pasto, edificio, exterior, torre&#10;&#10;Descripción generada automáticamente">
            <a:extLst>
              <a:ext uri="{FF2B5EF4-FFF2-40B4-BE49-F238E27FC236}">
                <a16:creationId xmlns:a16="http://schemas.microsoft.com/office/drawing/2014/main" id="{0F842A99-A29B-4FD3-B5F3-62564CA4C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724" r="32292" b="-1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827193-16AC-4D45-A535-24F92145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s-MX" dirty="0"/>
              <a:t>Identificar el problema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5B4329-5B20-4AC2-A76B-9CC99BFE8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 fontScale="85000" lnSpcReduction="20000"/>
          </a:bodyPr>
          <a:lstStyle/>
          <a:p>
            <a:r>
              <a:rPr lang="es-MX" sz="2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Objetivos vagos </a:t>
            </a:r>
            <a:r>
              <a:rPr lang="es-MX" sz="2000" dirty="0"/>
              <a:t>o indefinidos</a:t>
            </a:r>
          </a:p>
          <a:p>
            <a:r>
              <a:rPr lang="es-MX" sz="2000" dirty="0"/>
              <a:t>Aquí hay algunos datos, preséntanos ideas</a:t>
            </a:r>
          </a:p>
          <a:p>
            <a:endParaRPr lang="es-MX" sz="2000" dirty="0"/>
          </a:p>
          <a:p>
            <a:r>
              <a:rPr lang="es-MX" sz="2000" dirty="0"/>
              <a:t>No se trata de un tema de tecnologías</a:t>
            </a:r>
          </a:p>
          <a:p>
            <a:r>
              <a:rPr lang="es-MX" sz="2000" dirty="0"/>
              <a:t>Se busca entender como funciona el negocio</a:t>
            </a:r>
          </a:p>
          <a:p>
            <a:r>
              <a:rPr lang="es-MX" sz="2000" dirty="0"/>
              <a:t>Se busca resolver problemas</a:t>
            </a:r>
          </a:p>
          <a:p>
            <a:r>
              <a:rPr lang="es-MX" sz="2000" dirty="0"/>
              <a:t>El </a:t>
            </a:r>
            <a:r>
              <a:rPr lang="es-MX" sz="2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éxito</a:t>
            </a:r>
            <a:r>
              <a:rPr lang="es-MX" sz="2000" dirty="0"/>
              <a:t> depende en entender la situación</a:t>
            </a:r>
          </a:p>
          <a:p>
            <a:pPr lvl="1"/>
            <a:r>
              <a:rPr lang="es-MX" dirty="0"/>
              <a:t>Definir el problema y traducirlo de las preguntas comerciales a un problema de análisis</a:t>
            </a:r>
          </a:p>
          <a:p>
            <a:r>
              <a:rPr lang="es-MX" sz="2000" dirty="0"/>
              <a:t>Hacer las preguntas adecuadas</a:t>
            </a:r>
          </a:p>
          <a:p>
            <a:pPr lvl="1"/>
            <a:r>
              <a:rPr lang="es-MX" dirty="0"/>
              <a:t>Por qué: va a las causas</a:t>
            </a:r>
          </a:p>
          <a:p>
            <a:pPr lvl="1"/>
            <a:r>
              <a:rPr lang="es-MX" dirty="0"/>
              <a:t>Para qué se refiere a la finalidad</a:t>
            </a:r>
          </a:p>
          <a:p>
            <a:pPr lvl="1"/>
            <a:endParaRPr lang="es-MX" dirty="0"/>
          </a:p>
          <a:p>
            <a:endParaRPr lang="es-MX" sz="2000" dirty="0"/>
          </a:p>
          <a:p>
            <a:endParaRPr lang="es-MX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F8AB04-8A6F-45BE-8E9C-EC4CA7DCA063}"/>
              </a:ext>
            </a:extLst>
          </p:cNvPr>
          <p:cNvSpPr txBox="1"/>
          <p:nvPr/>
        </p:nvSpPr>
        <p:spPr>
          <a:xfrm>
            <a:off x="9612477" y="6656265"/>
            <a:ext cx="257634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700">
                <a:solidFill>
                  <a:srgbClr val="FFFFFF"/>
                </a:solidFill>
                <a:hlinkClick r:id="rId4" tooltip="https://es.wikipedia.org/wiki/Gl%C3%A4serne_Manufaktu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MX" sz="700">
                <a:solidFill>
                  <a:srgbClr val="FFFFFF"/>
                </a:solidFill>
              </a:rPr>
              <a:t> de Autor desconocido está bajo licencia </a:t>
            </a:r>
            <a:r>
              <a:rPr lang="es-MX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MX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83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70337-C8D1-486C-8646-33EDB8538279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52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Factores Críticos de Éxito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51A1B1-1A7E-43B5-9487-B67EA018F0E9}"/>
              </a:ext>
            </a:extLst>
          </p:cNvPr>
          <p:cNvSpPr txBox="1">
            <a:spLocks/>
          </p:cNvSpPr>
          <p:nvPr/>
        </p:nvSpPr>
        <p:spPr>
          <a:xfrm>
            <a:off x="415223" y="1497535"/>
            <a:ext cx="11361553" cy="40775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Sistemas de Información deben entregar información clave a los directivos (</a:t>
            </a:r>
            <a:r>
              <a:rPr lang="es-MX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Rockart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1979)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□Cual es el objetivo de la organización, que la hace diferente de las demás.</a:t>
            </a:r>
          </a:p>
          <a:p>
            <a:pPr marL="44958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□ Qué se tiene que hacer para lograrlo     		 □ Identificar que sean más un fin que un medio.</a:t>
            </a:r>
          </a:p>
          <a:p>
            <a:pPr marL="44958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□ Identificar los objetivos que conducen a la Misión. 	 □ Una vez identificados jerarquizarlos 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es-MX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s-MX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Misión</a:t>
            </a:r>
            <a:r>
              <a:rPr lang="es-MX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  <a:tabLst>
                <a:tab pos="627063" algn="l"/>
              </a:tabLst>
            </a:pP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Ténicas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FODA</a:t>
            </a: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(Fortalezas, Oportunidades, Debilidades y Amenazas) 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Cuadro de mando</a:t>
            </a: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causa-efecto </a:t>
            </a: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Árbol del 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</a:t>
            </a:r>
            <a:r>
              <a:rPr lang="es-MX" sz="2000" dirty="0" err="1">
                <a:solidFill>
                  <a:srgbClr val="FFAE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Diapositiva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sz="2000" dirty="0">
                <a:solidFill>
                  <a:srgbClr val="FFAE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endParaRPr lang="es-MX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  <a:tabLst>
                <a:tab pos="627063" algn="l"/>
              </a:tabLst>
            </a:pPr>
            <a:r>
              <a:rPr lang="es-MX" sz="2000" b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los FCE  </a:t>
            </a: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entre 3 y 6)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  <a:tabLst>
                <a:tab pos="627063" algn="l"/>
              </a:tabLst>
            </a:pPr>
            <a:r>
              <a:rPr lang="es-MX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un plan de Acción</a:t>
            </a:r>
          </a:p>
          <a:p>
            <a:pPr marL="449580" indent="449580">
              <a:lnSpc>
                <a:spcPct val="107000"/>
              </a:lnSpc>
              <a:spcAft>
                <a:spcPts val="800"/>
              </a:spcAft>
            </a:pP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sz="1800" dirty="0"/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191542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2A96566-CB63-404F-BA51-2685631A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49" y="204740"/>
            <a:ext cx="4048124" cy="3039265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3C87740C-D71E-45F5-9692-7B44532C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16" y="365023"/>
            <a:ext cx="4447671" cy="2795679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9671AE6F-F72C-462E-87CA-8FDF7B04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06" y="3713325"/>
            <a:ext cx="4569860" cy="2795679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E51D044B-BC4F-4E14-B893-696EEB447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336" y="3499034"/>
            <a:ext cx="4048125" cy="322426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ACC3E11-00A2-43BD-82A1-F404C0F4388C}"/>
              </a:ext>
            </a:extLst>
          </p:cNvPr>
          <p:cNvSpPr txBox="1"/>
          <p:nvPr/>
        </p:nvSpPr>
        <p:spPr>
          <a:xfrm>
            <a:off x="-1" y="5111164"/>
            <a:ext cx="967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Causa</a:t>
            </a:r>
          </a:p>
          <a:p>
            <a:r>
              <a:rPr lang="es-MX" dirty="0"/>
              <a:t>Efecto</a:t>
            </a:r>
          </a:p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8469574-9682-4CCE-A5FB-5E799D9B57D5}"/>
              </a:ext>
            </a:extLst>
          </p:cNvPr>
          <p:cNvSpPr txBox="1"/>
          <p:nvPr/>
        </p:nvSpPr>
        <p:spPr>
          <a:xfrm>
            <a:off x="327101" y="500340"/>
            <a:ext cx="96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FODA</a:t>
            </a:r>
          </a:p>
          <a:p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9502590-BA78-4516-9479-05EE58DBDF61}"/>
              </a:ext>
            </a:extLst>
          </p:cNvPr>
          <p:cNvSpPr txBox="1"/>
          <p:nvPr/>
        </p:nvSpPr>
        <p:spPr>
          <a:xfrm>
            <a:off x="6096000" y="4464833"/>
            <a:ext cx="1848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CMI</a:t>
            </a:r>
          </a:p>
          <a:p>
            <a:endParaRPr lang="es-MX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FF7EF7F-14E1-457B-9F87-75FE5DBD9E44}"/>
              </a:ext>
            </a:extLst>
          </p:cNvPr>
          <p:cNvSpPr txBox="1"/>
          <p:nvPr/>
        </p:nvSpPr>
        <p:spPr>
          <a:xfrm>
            <a:off x="6710814" y="3160702"/>
            <a:ext cx="382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https://www.slideshare.net/laurabeatrizp/arbol-de-problema-90498728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138EFD5-B831-4E00-8652-13AEDF37AB79}"/>
              </a:ext>
            </a:extLst>
          </p:cNvPr>
          <p:cNvSpPr txBox="1"/>
          <p:nvPr/>
        </p:nvSpPr>
        <p:spPr>
          <a:xfrm>
            <a:off x="6786532" y="6673334"/>
            <a:ext cx="5100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https://es.workmeter.com/blog/bid/179179/cuadro-de-mando-integral-definicion-y-tipos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B4B7963-C72D-48F0-8611-2C117CFE52F2}"/>
              </a:ext>
            </a:extLst>
          </p:cNvPr>
          <p:cNvSpPr txBox="1"/>
          <p:nvPr/>
        </p:nvSpPr>
        <p:spPr>
          <a:xfrm>
            <a:off x="649179" y="3162076"/>
            <a:ext cx="382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https://rominajorge.com/2019/09/05/analisis-foda-que-es-y-para-que-sirve/</a:t>
            </a:r>
          </a:p>
        </p:txBody>
      </p:sp>
    </p:spTree>
    <p:extLst>
      <p:ext uri="{BB962C8B-B14F-4D97-AF65-F5344CB8AC3E}">
        <p14:creationId xmlns:p14="http://schemas.microsoft.com/office/powerpoint/2010/main" val="105035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25B32D-4EF4-4FF3-A6EA-C98B92BD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s-MX" sz="2400" dirty="0"/>
              <a:t>Fuentes de datos originarios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A7F75-2757-439A-A4E5-CF453890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418549"/>
            <a:ext cx="7385174" cy="4575526"/>
          </a:xfrm>
        </p:spPr>
        <p:txBody>
          <a:bodyPr>
            <a:normAutofit/>
          </a:bodyPr>
          <a:lstStyle/>
          <a:p>
            <a:pPr lvl="1"/>
            <a:endParaRPr lang="es-MX" sz="2200" dirty="0"/>
          </a:p>
          <a:p>
            <a:endParaRPr lang="es-MX" sz="2200" dirty="0"/>
          </a:p>
          <a:p>
            <a:endParaRPr lang="es-MX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480E61-25F3-414A-8A58-947622CE9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89" y="260350"/>
            <a:ext cx="4139720" cy="23596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A365D65-3B34-4D9B-A16A-CBADDFD1A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1492" y="503570"/>
            <a:ext cx="1997097" cy="6784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A4F1C50-D831-4373-9606-C253D4C1BF4C}"/>
              </a:ext>
            </a:extLst>
          </p:cNvPr>
          <p:cNvSpPr txBox="1"/>
          <p:nvPr/>
        </p:nvSpPr>
        <p:spPr>
          <a:xfrm>
            <a:off x="7979989" y="3996809"/>
            <a:ext cx="61073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sz="1800" dirty="0"/>
          </a:p>
          <a:p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Organización</a:t>
            </a:r>
            <a:r>
              <a:rPr lang="es-MX" sz="1800" dirty="0"/>
              <a:t> </a:t>
            </a:r>
          </a:p>
          <a:p>
            <a:pPr lvl="1"/>
            <a:r>
              <a:rPr lang="es-MX" dirty="0"/>
              <a:t>Lago de datos</a:t>
            </a:r>
          </a:p>
          <a:p>
            <a:pPr lvl="1"/>
            <a:r>
              <a:rPr lang="es-MX" sz="1800" dirty="0"/>
              <a:t>DW</a:t>
            </a:r>
          </a:p>
          <a:p>
            <a:pPr lvl="1"/>
            <a:r>
              <a:rPr lang="es-MX" sz="1800" dirty="0"/>
              <a:t>Web, redes sociales</a:t>
            </a:r>
          </a:p>
          <a:p>
            <a:pPr lvl="1"/>
            <a:r>
              <a:rPr lang="es-MX" sz="1800" dirty="0"/>
              <a:t>BD SQL</a:t>
            </a:r>
          </a:p>
          <a:p>
            <a:pPr lvl="1"/>
            <a:r>
              <a:rPr lang="es-MX" dirty="0"/>
              <a:t>BD NoSQL</a:t>
            </a:r>
            <a:endParaRPr lang="es-MX" sz="1800" dirty="0"/>
          </a:p>
          <a:p>
            <a:pPr lvl="1"/>
            <a:r>
              <a:rPr lang="es-MX" sz="1800" dirty="0"/>
              <a:t>Hojas de calculo</a:t>
            </a:r>
          </a:p>
          <a:p>
            <a:pPr lvl="1"/>
            <a:r>
              <a:rPr lang="es-MX" sz="1800" dirty="0"/>
              <a:t>Registros manuales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8F12F5-D895-41E5-B3CE-0E7B0EA76E83}"/>
              </a:ext>
            </a:extLst>
          </p:cNvPr>
          <p:cNvSpPr txBox="1"/>
          <p:nvPr/>
        </p:nvSpPr>
        <p:spPr>
          <a:xfrm>
            <a:off x="5249571" y="751017"/>
            <a:ext cx="2892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Garbage</a:t>
            </a:r>
            <a:r>
              <a:rPr lang="es-MX" dirty="0"/>
              <a:t> in,</a:t>
            </a:r>
          </a:p>
          <a:p>
            <a:r>
              <a:rPr lang="es-MX" dirty="0" err="1"/>
              <a:t>Garbage</a:t>
            </a:r>
            <a:r>
              <a:rPr lang="es-MX" dirty="0"/>
              <a:t> </a:t>
            </a:r>
            <a:r>
              <a:rPr lang="es-MX" dirty="0" err="1"/>
              <a:t>out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/>
              <a:t>Tú análisis es tan bueno</a:t>
            </a:r>
          </a:p>
          <a:p>
            <a:r>
              <a:rPr lang="es-MX" dirty="0"/>
              <a:t>como tus datos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D56515-502A-45C9-B610-DA6FF8D1FF9A}"/>
              </a:ext>
            </a:extLst>
          </p:cNvPr>
          <p:cNvSpPr txBox="1"/>
          <p:nvPr/>
        </p:nvSpPr>
        <p:spPr>
          <a:xfrm>
            <a:off x="-3176" y="1913142"/>
            <a:ext cx="186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Origen: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8E1F5E-0A99-4574-876E-E03ED26C7855}"/>
              </a:ext>
            </a:extLst>
          </p:cNvPr>
          <p:cNvSpPr txBox="1"/>
          <p:nvPr/>
        </p:nvSpPr>
        <p:spPr>
          <a:xfrm>
            <a:off x="693757" y="2124605"/>
            <a:ext cx="5594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Datos propios </a:t>
            </a:r>
          </a:p>
          <a:p>
            <a:pPr lvl="1"/>
            <a:r>
              <a:rPr lang="es-MX" dirty="0"/>
              <a:t>Ventas, Clientes</a:t>
            </a:r>
          </a:p>
          <a:p>
            <a:pPr lvl="1"/>
            <a:r>
              <a:rPr lang="es-MX" dirty="0"/>
              <a:t>Producción, Inventarios</a:t>
            </a:r>
          </a:p>
          <a:p>
            <a:pPr lvl="1"/>
            <a:r>
              <a:rPr lang="es-MX" dirty="0"/>
              <a:t>RRHH</a:t>
            </a:r>
          </a:p>
          <a:p>
            <a:pPr lvl="1"/>
            <a:r>
              <a:rPr lang="es-MX" dirty="0"/>
              <a:t>Finanzas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B6AD60-B176-4CDA-B212-9A6D7F5ACAE6}"/>
              </a:ext>
            </a:extLst>
          </p:cNvPr>
          <p:cNvSpPr txBox="1"/>
          <p:nvPr/>
        </p:nvSpPr>
        <p:spPr>
          <a:xfrm>
            <a:off x="748840" y="3543616"/>
            <a:ext cx="72481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Datos abiertos</a:t>
            </a:r>
          </a:p>
          <a:p>
            <a:pPr marL="457200" lvl="1" indent="0">
              <a:buNone/>
            </a:pPr>
            <a:r>
              <a:rPr lang="es-MX" sz="1900" dirty="0"/>
              <a:t>datos.gob.mx	 	https://data.iadb.org/DataCatalog/Dataset</a:t>
            </a:r>
          </a:p>
          <a:p>
            <a:pPr marL="457200" lvl="1" indent="0">
              <a:buNone/>
            </a:pPr>
            <a:r>
              <a:rPr lang="es-MX" sz="1900" dirty="0"/>
              <a:t>inegi.org.mx		</a:t>
            </a:r>
            <a:r>
              <a:rPr lang="es-MX" sz="1900" dirty="0" err="1"/>
              <a:t>wikipedia</a:t>
            </a:r>
            <a:endParaRPr lang="es-MX" sz="1900" dirty="0"/>
          </a:p>
          <a:p>
            <a:pPr lvl="1"/>
            <a:r>
              <a:rPr lang="es-MX" sz="1900" dirty="0">
                <a:hlinkClick r:id="rId6"/>
              </a:rPr>
              <a:t>https://finance.yahoo.com/lookup</a:t>
            </a:r>
            <a:endParaRPr lang="es-MX" sz="1900" dirty="0"/>
          </a:p>
          <a:p>
            <a:pPr lvl="1"/>
            <a:r>
              <a:rPr lang="es-MX" sz="1900" dirty="0"/>
              <a:t>https://www.gob.mx/salud/documentos/datos-abiertos-152127</a:t>
            </a:r>
          </a:p>
          <a:p>
            <a:pPr lvl="1"/>
            <a:endParaRPr lang="es-MX" sz="21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1A5378-DB8F-4102-ABC1-B5C229E065A4}"/>
              </a:ext>
            </a:extLst>
          </p:cNvPr>
          <p:cNvSpPr txBox="1"/>
          <p:nvPr/>
        </p:nvSpPr>
        <p:spPr>
          <a:xfrm>
            <a:off x="745664" y="5755133"/>
            <a:ext cx="665573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Mercado de datos</a:t>
            </a:r>
          </a:p>
          <a:p>
            <a:pPr lvl="1"/>
            <a:r>
              <a:rPr lang="es-MX" sz="1800" dirty="0" err="1"/>
              <a:t>Axciom</a:t>
            </a:r>
            <a:r>
              <a:rPr lang="es-MX" sz="1800" dirty="0"/>
              <a:t>, Experian, </a:t>
            </a:r>
            <a:r>
              <a:rPr lang="es-MX" sz="1800" dirty="0" err="1"/>
              <a:t>Epsilon</a:t>
            </a:r>
            <a:r>
              <a:rPr lang="es-MX" sz="1800" dirty="0"/>
              <a:t>, </a:t>
            </a:r>
            <a:r>
              <a:rPr lang="es-MX" sz="1800" dirty="0" err="1"/>
              <a:t>CoreLogic</a:t>
            </a:r>
            <a:r>
              <a:rPr lang="es-MX" sz="1800" dirty="0"/>
              <a:t>,</a:t>
            </a:r>
          </a:p>
          <a:p>
            <a:pPr marL="457200" lvl="1" indent="0">
              <a:buNone/>
            </a:pPr>
            <a:r>
              <a:rPr lang="es-MX" sz="1800" dirty="0"/>
              <a:t>llegan a tener alrededor de 1,500 datos de una persona</a:t>
            </a:r>
          </a:p>
          <a:p>
            <a:pPr lvl="1"/>
            <a:endParaRPr lang="es-MX" sz="2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2FB33B2-CF2D-47CD-85AC-4905F5BCB61B}"/>
              </a:ext>
            </a:extLst>
          </p:cNvPr>
          <p:cNvSpPr txBox="1"/>
          <p:nvPr/>
        </p:nvSpPr>
        <p:spPr>
          <a:xfrm>
            <a:off x="7798415" y="2819191"/>
            <a:ext cx="5594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Características</a:t>
            </a:r>
            <a:r>
              <a:rPr lang="es-MX" dirty="0"/>
              <a:t>: estructurados;</a:t>
            </a:r>
          </a:p>
          <a:p>
            <a:r>
              <a:rPr lang="es-MX" dirty="0"/>
              <a:t>Semiestructurados; no estructurados</a:t>
            </a:r>
          </a:p>
          <a:p>
            <a:r>
              <a:rPr lang="es-MX" dirty="0"/>
              <a:t>CSV, TXT, XML,JSON,  BD, XLSX,</a:t>
            </a:r>
          </a:p>
          <a:p>
            <a:r>
              <a:rPr lang="es-MX" dirty="0"/>
              <a:t>JPG, WAV,MP3, MPEG-4, AVI,MOV </a:t>
            </a:r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625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7" grpId="0"/>
      <p:bldP spid="8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7367</TotalTime>
  <Words>1148</Words>
  <Application>Microsoft Office PowerPoint</Application>
  <PresentationFormat>Panorámica</PresentationFormat>
  <Paragraphs>188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Google Sans</vt:lpstr>
      <vt:lpstr>Open Sans</vt:lpstr>
      <vt:lpstr>Segoe UI</vt:lpstr>
      <vt:lpstr>Trebuchet MS</vt:lpstr>
      <vt:lpstr>Wingdings</vt:lpstr>
      <vt:lpstr>Berlín</vt:lpstr>
      <vt:lpstr>Big Data: una Ruta para el Análisis de Datos</vt:lpstr>
      <vt:lpstr>Índice de la presentación </vt:lpstr>
      <vt:lpstr>Presentación de PowerPoint</vt:lpstr>
      <vt:lpstr>Presentación de PowerPoint</vt:lpstr>
      <vt:lpstr>Ciclo de vida de un  proyecto de analítica de datos</vt:lpstr>
      <vt:lpstr>Identificar el problema</vt:lpstr>
      <vt:lpstr>Presentación de PowerPoint</vt:lpstr>
      <vt:lpstr>Presentación de PowerPoint</vt:lpstr>
      <vt:lpstr>Fuentes de datos originarios</vt:lpstr>
      <vt:lpstr>Análisis Exploratorio de datos (EDA)</vt:lpstr>
      <vt:lpstr>Presentación de PowerPoint</vt:lpstr>
      <vt:lpstr>Modelización</vt:lpstr>
      <vt:lpstr>Evaluación del modelo</vt:lpstr>
      <vt:lpstr>Jefes Colegas Socios Sponser Clientes Público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Data: una Ruta para el Análisis de  Datos con R</dc:title>
  <dc:creator>Armando Jeronimo</dc:creator>
  <cp:lastModifiedBy>Armando Jeronimo</cp:lastModifiedBy>
  <cp:revision>33</cp:revision>
  <dcterms:created xsi:type="dcterms:W3CDTF">2020-10-03T13:14:28Z</dcterms:created>
  <dcterms:modified xsi:type="dcterms:W3CDTF">2021-05-04T19:21:38Z</dcterms:modified>
</cp:coreProperties>
</file>